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danilovmaster.ru/images/items/1590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right Colors Find Numbers - Fantasy,Puzzles - mochimedia ga…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3786190"/>
            <a:ext cx="457203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quot;&amp;Scy;&amp;iecy;&amp;mcy;&amp;softcy; &amp;pcy;&amp;yacy;&amp;dcy;&amp;iecy;&amp;jcy;&quot; - &amp;icy;&amp;ncy;&amp;tcy;&amp;iecy;&amp;rcy;&amp;ncy;&amp;iecy;&amp;tcy;-&amp;mcy;&amp;acy;&amp;gcy;&amp;acy;&amp;zcy;&amp;icy;&amp;ncy; &amp;rcy;&amp;acy;&amp;zcy;&amp;vcy;&amp;icy;&amp;vcy;&amp;acy;&amp;yucy;&amp;shchcy;&amp;icy;&amp;khcy; &amp;icy;&amp;gcy;&amp;rcy;&amp;ucy;&amp;shcy;&amp;iecy;&amp;k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328614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00496" y="571480"/>
            <a:ext cx="4857784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7030A0"/>
                </a:solidFill>
              </a:rPr>
              <a:t> Символика цвета</a:t>
            </a:r>
            <a:endParaRPr lang="ru-RU" sz="48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6248" y="1785926"/>
            <a:ext cx="442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Выполнила: Королева Кристина, 5 «А» класс.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</a:rPr>
              <a:t>Научный руководитель: учитель ИЗО и МХК Смирнова Л.В.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0364" y="428604"/>
            <a:ext cx="30003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sz="2000" b="1" dirty="0" err="1" smtClean="0"/>
              <a:t>Желтый</a:t>
            </a:r>
            <a:r>
              <a:rPr lang="en-US" sz="2000" dirty="0" smtClean="0"/>
              <a:t> —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золота</a:t>
            </a:r>
            <a:r>
              <a:rPr lang="en-US" sz="2000" dirty="0" smtClean="0"/>
              <a:t>, </a:t>
            </a:r>
            <a:r>
              <a:rPr lang="en-US" sz="2000" dirty="0" err="1" smtClean="0"/>
              <a:t>которое</a:t>
            </a:r>
            <a:r>
              <a:rPr lang="en-US" sz="2000" dirty="0" smtClean="0"/>
              <a:t> с </a:t>
            </a:r>
            <a:r>
              <a:rPr lang="en-US" sz="2000" dirty="0" err="1" smtClean="0"/>
              <a:t>древности</a:t>
            </a:r>
            <a:r>
              <a:rPr lang="en-US" sz="2000" dirty="0" smtClean="0"/>
              <a:t> </a:t>
            </a:r>
            <a:r>
              <a:rPr lang="en-US" sz="2000" dirty="0" err="1" smtClean="0"/>
              <a:t>воспринималось</a:t>
            </a:r>
            <a:r>
              <a:rPr lang="en-US" sz="2000" dirty="0" smtClean="0"/>
              <a:t> </a:t>
            </a:r>
            <a:r>
              <a:rPr lang="en-US" sz="2000" dirty="0" err="1" smtClean="0"/>
              <a:t>как</a:t>
            </a:r>
            <a:r>
              <a:rPr lang="en-US" sz="2000" dirty="0" smtClean="0"/>
              <a:t> </a:t>
            </a:r>
            <a:r>
              <a:rPr lang="en-US" sz="2000" dirty="0" err="1" smtClean="0"/>
              <a:t>застывший</a:t>
            </a:r>
            <a:r>
              <a:rPr lang="en-US" sz="2000" dirty="0" smtClean="0"/>
              <a:t> </a:t>
            </a:r>
            <a:r>
              <a:rPr lang="en-US" sz="2000" dirty="0" err="1" smtClean="0"/>
              <a:t>солнечный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. </a:t>
            </a:r>
            <a:r>
              <a:rPr lang="en-US" sz="2000" dirty="0" err="1" smtClean="0"/>
              <a:t>Это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осени</a:t>
            </a:r>
            <a:r>
              <a:rPr lang="en-US" sz="2000" dirty="0" smtClean="0"/>
              <a:t>,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зрелых</a:t>
            </a:r>
            <a:r>
              <a:rPr lang="en-US" sz="2000" dirty="0" smtClean="0"/>
              <a:t> </a:t>
            </a:r>
            <a:r>
              <a:rPr lang="en-US" sz="2000" dirty="0" err="1" smtClean="0"/>
              <a:t>колосьев</a:t>
            </a:r>
            <a:r>
              <a:rPr lang="en-US" sz="2000" dirty="0" smtClean="0"/>
              <a:t> и </a:t>
            </a:r>
            <a:r>
              <a:rPr lang="en-US" sz="2000" dirty="0" err="1" smtClean="0"/>
              <a:t>увядающих</a:t>
            </a:r>
            <a:r>
              <a:rPr lang="en-US" sz="2000" dirty="0" smtClean="0"/>
              <a:t> </a:t>
            </a:r>
            <a:r>
              <a:rPr lang="en-US" sz="2000" dirty="0" err="1" smtClean="0"/>
              <a:t>листьев</a:t>
            </a:r>
            <a:r>
              <a:rPr lang="en-US" sz="2000" dirty="0" smtClean="0"/>
              <a:t>, </a:t>
            </a:r>
            <a:r>
              <a:rPr lang="en-US" sz="2000" dirty="0" err="1" smtClean="0"/>
              <a:t>но</a:t>
            </a:r>
            <a:r>
              <a:rPr lang="en-US" sz="2000" dirty="0" smtClean="0"/>
              <a:t> </a:t>
            </a:r>
            <a:r>
              <a:rPr lang="en-US" sz="2000" dirty="0" err="1" smtClean="0"/>
              <a:t>также</a:t>
            </a:r>
            <a:r>
              <a:rPr lang="en-US" sz="2000" dirty="0" smtClean="0"/>
              <a:t> и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болезни</a:t>
            </a:r>
            <a:r>
              <a:rPr lang="en-US" sz="2000" dirty="0" smtClean="0"/>
              <a:t>, </a:t>
            </a:r>
            <a:r>
              <a:rPr lang="en-US" sz="2000" dirty="0" err="1" smtClean="0"/>
              <a:t>смерти</a:t>
            </a:r>
            <a:r>
              <a:rPr lang="en-US" sz="2000" dirty="0" smtClean="0"/>
              <a:t>, </a:t>
            </a:r>
            <a:r>
              <a:rPr lang="en-US" sz="2000" dirty="0" err="1" smtClean="0"/>
              <a:t>потустороннего</a:t>
            </a:r>
            <a:r>
              <a:rPr lang="en-US" sz="2000" dirty="0" smtClean="0"/>
              <a:t> </a:t>
            </a:r>
            <a:r>
              <a:rPr lang="en-US" sz="2000" dirty="0" err="1" smtClean="0"/>
              <a:t>мира</a:t>
            </a:r>
            <a:r>
              <a:rPr lang="en-US" sz="2000" dirty="0" smtClean="0"/>
              <a:t>. </a:t>
            </a:r>
            <a:r>
              <a:rPr lang="en-US" sz="2000" dirty="0" err="1" smtClean="0"/>
              <a:t>Европейцы</a:t>
            </a:r>
            <a:r>
              <a:rPr lang="en-US" sz="2000" dirty="0" smtClean="0"/>
              <a:t> </a:t>
            </a:r>
            <a:r>
              <a:rPr lang="en-US" sz="2000" dirty="0" err="1" smtClean="0"/>
              <a:t>считают</a:t>
            </a:r>
            <a:r>
              <a:rPr lang="en-US" sz="2000" dirty="0" smtClean="0"/>
              <a:t> </a:t>
            </a:r>
            <a:r>
              <a:rPr lang="en-US" sz="2000" dirty="0" err="1" smtClean="0"/>
              <a:t>его</a:t>
            </a:r>
            <a:r>
              <a:rPr lang="en-US" sz="2000" dirty="0" smtClean="0"/>
              <a:t>  </a:t>
            </a:r>
            <a:r>
              <a:rPr lang="en-US" sz="2000" dirty="0" err="1" smtClean="0"/>
              <a:t>цветом</a:t>
            </a:r>
            <a:r>
              <a:rPr lang="en-US" sz="2000" dirty="0" smtClean="0"/>
              <a:t> </a:t>
            </a:r>
            <a:r>
              <a:rPr lang="en-US" sz="2000" dirty="0" err="1" smtClean="0"/>
              <a:t>радости</a:t>
            </a:r>
            <a:r>
              <a:rPr lang="en-US" sz="2000" dirty="0" smtClean="0"/>
              <a:t> и </a:t>
            </a:r>
            <a:r>
              <a:rPr lang="en-US" sz="2000" dirty="0" err="1" smtClean="0"/>
              <a:t>счастья</a:t>
            </a:r>
            <a:r>
              <a:rPr lang="en-US" sz="2000" dirty="0" smtClean="0"/>
              <a:t>. </a:t>
            </a:r>
            <a:r>
              <a:rPr lang="en-US" sz="2000" dirty="0" err="1" smtClean="0"/>
              <a:t>Нередко</a:t>
            </a:r>
            <a:r>
              <a:rPr lang="en-US" sz="2000" dirty="0" smtClean="0"/>
              <a:t> </a:t>
            </a:r>
            <a:r>
              <a:rPr lang="en-US" sz="2000" dirty="0" err="1" smtClean="0"/>
              <a:t>желтый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служил</a:t>
            </a:r>
            <a:r>
              <a:rPr lang="en-US" sz="2000" dirty="0" smtClean="0"/>
              <a:t> </a:t>
            </a:r>
            <a:r>
              <a:rPr lang="en-US" sz="2000" dirty="0" err="1" smtClean="0"/>
              <a:t>отличительным</a:t>
            </a:r>
            <a:r>
              <a:rPr lang="en-US" sz="2000" dirty="0" smtClean="0"/>
              <a:t> </a:t>
            </a:r>
            <a:r>
              <a:rPr lang="en-US" sz="2000" dirty="0" err="1" smtClean="0"/>
              <a:t>признаком</a:t>
            </a:r>
            <a:r>
              <a:rPr lang="en-US" sz="2000" dirty="0" smtClean="0"/>
              <a:t> </a:t>
            </a:r>
            <a:r>
              <a:rPr lang="en-US" sz="2000" dirty="0" err="1" smtClean="0"/>
              <a:t>знатных</a:t>
            </a:r>
            <a:r>
              <a:rPr lang="en-US" sz="2000" dirty="0" smtClean="0"/>
              <a:t> </a:t>
            </a:r>
            <a:r>
              <a:rPr lang="en-US" sz="2000" dirty="0" err="1" smtClean="0"/>
              <a:t>особ</a:t>
            </a:r>
            <a:r>
              <a:rPr lang="en-US" sz="2000" dirty="0" smtClean="0"/>
              <a:t> и </a:t>
            </a:r>
            <a:r>
              <a:rPr lang="en-US" sz="2000" dirty="0" err="1" smtClean="0"/>
              <a:t>высших</a:t>
            </a:r>
            <a:r>
              <a:rPr lang="en-US" sz="2000" dirty="0" smtClean="0"/>
              <a:t> </a:t>
            </a:r>
            <a:r>
              <a:rPr lang="en-US" sz="2000" dirty="0" err="1" smtClean="0"/>
              <a:t>сословий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3" name="Рисунок 2" descr="&amp;TScy;&amp;ycy;&amp;pcy;&amp;lcy;&amp;iocy;&amp;ncy;&amp;ocy;&amp;kcy; &amp;Pcy;&amp;tcy;&amp;icy;&amp;tscy;&amp;y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2714644" cy="296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Mandala, Author at &amp;Pcy;&amp;Scy;&amp;Icy;&amp;KHcy;&amp;Ocy;&amp;Lcy;&amp;Ocy;&amp;Gcy;&amp;Icy;&amp;YAcy; &amp;Zcy;&amp;Dcy;&amp;Ocy;&amp;Rcy;&amp;Ocy;&amp;Vcy;&amp;SOFTcy;&amp;YAcy;. MANDALA &amp;Scy;&amp;tcy;&amp;rcy;&amp;acy;&amp;ncy;&amp;icy;&amp;tscy;&amp;acy; 29 …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14752"/>
            <a:ext cx="2800350" cy="2726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ZHcy;&amp;iecy;&amp;lcy;&amp;tcy;&amp;ocy;&amp;iecy; &amp;scy;&amp;ocy;&amp;lcy;&amp;ncy;&amp;tscy;&amp;iecy; &amp;vcy;&amp;scy;&amp;tcy;&amp;acy;&amp;iecy;&amp;tcy; &amp;ncy;&amp;acy;&amp;dcy; &amp;zcy;&amp;ocy;&amp;lcy;&amp;ocy;&amp;tcy;&amp;ocy;&amp;yucy; &amp;zcy;&amp;iecy;&amp;mcy;&amp;lcy;&amp;iecy;&amp;jcy;. &amp;Ocy;&amp;bcy;&amp;scy;&amp;ucy;&amp;zhcy;&amp;dcy;&amp;iecy;&amp;ncy;&amp;icy;&amp;iecy; &amp;ncy;&amp;acy; LiveI…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57166"/>
            <a:ext cx="27860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Fall Leaves &amp;ocy;&amp;bcy;&amp;ocy;&amp;icy; &amp;icy; &amp;kcy;&amp;acy;&amp;rcy;&amp;tcy;&amp;icy;&amp;ncy;&amp;kcy;&amp;icy; &amp;dcy;&amp;lcy;&amp;yacy; iPad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571876"/>
            <a:ext cx="285752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500042"/>
            <a:ext cx="5572164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70C0"/>
                </a:solidFill>
              </a:rPr>
              <a:t>      Синий цвет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0a1d5fcaee29b1385bc2c5bee2ed63f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285992"/>
            <a:ext cx="3643338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Pcy;&amp;rcy;&amp;icy;&amp;khcy;&amp;ocy;&amp;dcy; &amp;bcy;&amp;ucy;&amp;dcy;&amp;dcy;&amp;icy;&amp;zcy;&amp;mcy;&amp;acy; &amp;vcy; &amp;Tcy;&amp;icy;&amp;bcy;&amp;iecy;&amp;tcy; &amp;YUcy;.&amp;Ncy;.&amp;Rcy;&amp;iecy;&amp;rcy;&amp;icy;&amp;kh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285992"/>
            <a:ext cx="428628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868" y="571480"/>
            <a:ext cx="22860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Синий</a:t>
            </a:r>
            <a:r>
              <a:rPr lang="ru-RU" dirty="0" smtClean="0"/>
              <a:t> цвет у многих народов символизирует небо и вечность. Он также может символизировать доброту, вечность, постоянство, расположение, а в геральдике обозначает целомудрие, честность, добрую славу и верность. Это цвет мудрости. Он является цветом убеждения. Французы называют ужас «синим страхом». </a:t>
            </a:r>
            <a:endParaRPr lang="ru-RU" dirty="0"/>
          </a:p>
        </p:txBody>
      </p:sp>
      <p:pic>
        <p:nvPicPr>
          <p:cNvPr id="3" name="Рисунок 2" descr="&amp;Icy;&amp;zcy;&amp;ocy;&amp;bcy;&amp;rcy;&amp;acy;&amp;zhcy;&amp;iecy;&amp;ncy;&amp;icy;&amp;iecy; &amp;Gcy;&amp;ocy;&amp;lcy;&amp;ucy;&amp;bcy;&amp;ocy;&amp;jcy;, &amp;Scy;&amp;ocy;&amp;lcy;&amp;ncy;&amp;iecy;&amp;chcy;&amp;ncy;&amp;ocy;, &amp;Pcy;&amp;ocy;&amp;vcy;&amp;iecy;&amp;rcy;&amp;khcy;&amp;ncy;&amp;ocy;&amp;scy;&amp;tcy;&amp;softcy;, &amp;Gcy;&amp;ocy;&amp;rcy;&amp;ycy;, &amp;Zcy;&amp;iecy;&amp;lcy;&amp;iecy;&amp;ncy;&amp;ycy;&amp;jcy;, &amp;Bcy;…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3209925" cy="286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&amp;Gcy;&amp;acy;&amp;lcy;&amp;iecy;&amp;rcy;&amp;iecy;&amp;yacy;: &amp;Scy;&amp;pcy;&amp;ocy;&amp;kcy;&amp;ocy;&amp;jcy;&amp;ncy;&amp;ycy;&amp;jcy; &amp;scy;&amp;icy;&amp;ncy;&amp;icy;&amp;j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85728"/>
            <a:ext cx="2928958" cy="2857488"/>
          </a:xfrm>
          <a:prstGeom prst="rect">
            <a:avLst/>
          </a:prstGeom>
          <a:noFill/>
        </p:spPr>
      </p:pic>
      <p:pic>
        <p:nvPicPr>
          <p:cNvPr id="5" name="Рисунок 4" descr="&amp;Ocy;&amp;bcy;&amp;lcy;&amp;ocy;&amp;zhcy;&amp;kcy;&amp;acy; &amp;ncy;&amp;acy; &amp;scy;&amp;tcy;&amp;ucy;&amp;dcy;&amp;iecy;&amp;ncy;&amp;chcy;&amp;iecy;&amp;scy;&amp;kcy;&amp;icy;&amp;jcy; &quot;&amp;YAcy;&amp;gcy;&amp;ocy;&amp;dcy;&amp;ycy;&quot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3571876"/>
            <a:ext cx="2928958" cy="287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&amp;Ocy;&amp;bcy;&amp;ocy;&amp;icy; - &amp;Fcy;&amp;ocy;&amp;tcy;&amp;ocy; &amp;scy;&amp;ocy;&amp;lcy;&amp;ncy;&amp;tscy;&amp;acy; &amp;scy;&amp;ncy;&amp;yacy;&amp;tcy;&amp;ocy;&amp;gcy;&amp;ocy; &amp;vcy; &amp;scy;&amp;icy;&amp;ncy;&amp;iecy;&amp;mcy; &amp;tscy;&amp;vcy;&amp;iecy;&amp;tcy;&amp;iecy;, &amp;kcy;&amp;rcy;&amp;acy;&amp;scy;&amp;icy;&amp;vcy;&amp;ycy;&amp;iecy; &amp;kcy;&amp;acy;&amp;rcy;&amp;tcy;&amp;icy;&amp;ncy;&amp;kcy;&amp;icy;, &amp;fcy;&amp;ocy;&amp;tcy;&amp;ocy;, &amp;zcy;&amp;acy;&amp;scy;&amp;tcy;&amp;acy;&amp;vcy;&amp;kcy;&amp;icy; &amp;icy; &amp;ocy;&amp;bcy;&amp;ocy;&amp;icy; &amp;ncy;&amp;acy; &amp;rcy;&amp;acy;&amp;bcy;&amp;ocy;&amp;chcy;&amp;icy;&amp;jcy; &amp;scy;&amp;tcy;&amp;ocy;&amp;l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643314"/>
            <a:ext cx="321471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357166"/>
            <a:ext cx="5214974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</a:t>
            </a:r>
            <a:r>
              <a:rPr lang="ru-RU" sz="5400" dirty="0" smtClean="0">
                <a:solidFill>
                  <a:srgbClr val="00B050"/>
                </a:solidFill>
              </a:rPr>
              <a:t>Зеленый цвет</a:t>
            </a:r>
            <a:endParaRPr lang="ru-RU" sz="5400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http://s019.radikal.ru/i602/1204/14/7ff2d60f96a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4214842" cy="42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Vcy; &amp;Pcy;&amp;rcy;&amp;iecy;&amp;dcy;&amp;ucy;&amp;rcy;&amp;acy;&amp;lcy;&amp;softcy;&amp;iecy; &amp;tcy;/&amp;khcy; &quot;&amp;Gcy;&amp;iecy;&amp;ocy;&amp;rcy;&amp;gcy;&amp;icy;&amp;jcy; &amp;ZHcy;&amp;ucy;&amp;kcy;&amp;ocy;&amp;vcy;&quot; &amp;Ncy;&amp;icy;&amp;Ncy;&amp;ocy; - &amp;Pcy;&amp;iecy;&amp;rcy;&amp;mcy;&amp;softcy; - &amp;Ncy;&amp;icy;&amp;Ncy;&amp;o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214554"/>
            <a:ext cx="3929090" cy="381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642918"/>
            <a:ext cx="235745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 </a:t>
            </a:r>
            <a:r>
              <a:rPr lang="en-US" sz="2000" b="1" dirty="0" err="1" smtClean="0"/>
              <a:t>Зеленый</a:t>
            </a:r>
            <a:r>
              <a:rPr lang="en-US" sz="2000" dirty="0" smtClean="0"/>
              <a:t> —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травы</a:t>
            </a:r>
            <a:r>
              <a:rPr lang="en-US" sz="2000" dirty="0" smtClean="0"/>
              <a:t> и </a:t>
            </a:r>
            <a:r>
              <a:rPr lang="en-US" sz="2000" dirty="0" err="1" smtClean="0"/>
              <a:t>листьев</a:t>
            </a:r>
            <a:r>
              <a:rPr lang="en-US" sz="2000" dirty="0" smtClean="0"/>
              <a:t>. У </a:t>
            </a:r>
            <a:r>
              <a:rPr lang="en-US" sz="2000" dirty="0" err="1" smtClean="0"/>
              <a:t>многих</a:t>
            </a:r>
            <a:r>
              <a:rPr lang="en-US" sz="2000" dirty="0" smtClean="0"/>
              <a:t> </a:t>
            </a:r>
            <a:r>
              <a:rPr lang="en-US" sz="2000" dirty="0" err="1" smtClean="0"/>
              <a:t>народов</a:t>
            </a:r>
            <a:r>
              <a:rPr lang="en-US" sz="2000" dirty="0" smtClean="0"/>
              <a:t> </a:t>
            </a:r>
            <a:r>
              <a:rPr lang="en-US" sz="2000" dirty="0" err="1" smtClean="0"/>
              <a:t>он</a:t>
            </a:r>
            <a:r>
              <a:rPr lang="en-US" sz="2000" dirty="0" smtClean="0"/>
              <a:t> </a:t>
            </a:r>
            <a:r>
              <a:rPr lang="en-US" sz="2000" dirty="0" err="1" smtClean="0"/>
              <a:t>символизирует</a:t>
            </a:r>
            <a:r>
              <a:rPr lang="en-US" sz="2000" dirty="0" smtClean="0"/>
              <a:t> </a:t>
            </a:r>
            <a:r>
              <a:rPr lang="en-US" sz="2000" dirty="0" err="1" smtClean="0"/>
              <a:t>юность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надежду</a:t>
            </a:r>
            <a:r>
              <a:rPr lang="en-US" sz="2000" dirty="0" smtClean="0"/>
              <a:t>, </a:t>
            </a:r>
            <a:r>
              <a:rPr lang="en-US" sz="2000" dirty="0" err="1" smtClean="0"/>
              <a:t>веселье</a:t>
            </a:r>
            <a:r>
              <a:rPr lang="en-US" sz="2000" dirty="0" smtClean="0"/>
              <a:t>, </a:t>
            </a:r>
            <a:r>
              <a:rPr lang="en-US" sz="2000" dirty="0" err="1" smtClean="0"/>
              <a:t>хотя</a:t>
            </a:r>
            <a:r>
              <a:rPr lang="en-US" sz="2000" dirty="0" smtClean="0"/>
              <a:t> </a:t>
            </a:r>
            <a:r>
              <a:rPr lang="en-US" sz="2000" dirty="0" err="1" smtClean="0"/>
              <a:t>порой</a:t>
            </a:r>
            <a:r>
              <a:rPr lang="en-US" sz="2000" dirty="0" smtClean="0"/>
              <a:t> — и </a:t>
            </a:r>
            <a:r>
              <a:rPr lang="en-US" sz="2000" dirty="0" err="1" smtClean="0"/>
              <a:t>незрелость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недостаточное</a:t>
            </a:r>
            <a:r>
              <a:rPr lang="en-US" sz="2000" dirty="0" smtClean="0"/>
              <a:t> </a:t>
            </a:r>
            <a:r>
              <a:rPr lang="en-US" sz="2000" dirty="0" err="1" smtClean="0"/>
              <a:t>совершенство</a:t>
            </a:r>
            <a:r>
              <a:rPr lang="en-US" sz="2000" dirty="0" smtClean="0"/>
              <a:t>. </a:t>
            </a:r>
            <a:endParaRPr lang="ru-RU" sz="2000" dirty="0" smtClean="0"/>
          </a:p>
          <a:p>
            <a:pPr algn="ctr"/>
            <a:r>
              <a:rPr lang="en-US" sz="2000" dirty="0" err="1" smtClean="0"/>
              <a:t>Зеленый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у </a:t>
            </a:r>
            <a:r>
              <a:rPr lang="en-US" sz="2000" dirty="0" err="1" smtClean="0"/>
              <a:t>славян</a:t>
            </a:r>
            <a:r>
              <a:rPr lang="en-US" sz="2000" dirty="0" smtClean="0"/>
              <a:t> </a:t>
            </a:r>
            <a:r>
              <a:rPr lang="en-US" sz="2000" dirty="0" err="1" smtClean="0"/>
              <a:t>характеризует</a:t>
            </a:r>
            <a:r>
              <a:rPr lang="en-US" sz="2000" dirty="0" smtClean="0"/>
              <a:t> </a:t>
            </a:r>
            <a:r>
              <a:rPr lang="en-US" sz="2000" dirty="0" err="1" smtClean="0"/>
              <a:t>персонажей</a:t>
            </a:r>
            <a:r>
              <a:rPr lang="en-US" sz="2000" dirty="0" smtClean="0"/>
              <a:t> </a:t>
            </a:r>
            <a:r>
              <a:rPr lang="en-US" sz="2000" dirty="0" err="1" smtClean="0"/>
              <a:t>народной</a:t>
            </a:r>
            <a:r>
              <a:rPr lang="en-US" sz="2000" dirty="0" smtClean="0"/>
              <a:t> </a:t>
            </a:r>
            <a:r>
              <a:rPr lang="en-US" sz="2000" dirty="0" err="1" smtClean="0"/>
              <a:t>мифологии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3" name="Рисунок 2" descr="&amp;Mcy;&amp;ycy; &amp;pcy;&amp;lcy;&amp;acy;&amp;ncy;&amp;icy;&amp;rcy;&amp;ucy;&amp;iecy;&amp;mcy;, &amp;bcy;&amp;ocy;&amp;lcy;&amp;tcy;&amp;acy;&amp;iecy;&amp;mcy;, &amp;Ecy;&amp;Kcy;&amp;Ocy;-&amp;dcy;&amp;iecy;&amp;tcy;&amp;ocy;&amp;chcy;&amp;iecy;&amp;kcy; &amp;rcy;&amp;ocy;&amp;zhcy;&amp;acy;&amp;iecy;&amp;mcy; 6. - BabyPlan.ru - &amp;Scy;&amp;tcy;&amp;rcy;&amp;acy;&amp;ncy;&amp;icy;&amp;tscy;&amp;acy; 16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714752"/>
            <a:ext cx="31956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Dcy;&amp;acy; &amp;yacy; &amp;shcy;&amp;ucy;&amp;tcy; &amp;yacy; &amp;tscy;&amp;icy;&amp;rcy;&amp;kcy;&amp;acy;&amp;ch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57166"/>
            <a:ext cx="234791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Rcy;&amp;ucy;&amp;scy;&amp;acy;&amp;lcy;&amp;ocy;&amp;chcy;&amp;kcy;&amp;acy; &amp;Acy;&amp;rcy;&amp;icy;&amp;ecy;&amp;lcy;&amp;softcy;, &amp;ncy;&amp;ocy;&amp;vcy;&amp;ycy;&amp;jcy; &amp;dcy;&amp;icy;&amp;zcy;&amp;acy;&amp;jcy;&amp;ncy; &amp;Dcy;&amp;icy;&amp;scy;&amp;ncy;&amp;iecy;&amp;jcy; - &amp;Kcy;&amp;acy;&amp;rcy;&amp;tcy;&amp;icy;&amp;ncy;&amp;kcy;&amp;icy; &amp;Rcy;&amp;ucy;&amp;scy;&amp;acy;&amp;lcy;&amp;ocy;&amp;chcy;&amp;kcy;&amp;acy; &amp;Acy;&amp;rcy;&amp;icy;&amp;ecy;&amp;lcy;&amp;softcy; - YouLoveIt.ru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57166"/>
            <a:ext cx="2357454" cy="300039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Рисунок 5" descr="&amp;Dcy;&amp;ncy;&amp;iecy;&amp;vcy;&amp;ncy;&amp;icy;&amp;kcy; &amp;Tcy;&amp;rcy;&amp;icy; &amp;Icy; &amp;ncy;&amp;ocy;&amp;chcy;&amp;kcy;&amp;acy; :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3714752"/>
            <a:ext cx="30289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428604"/>
            <a:ext cx="6072230" cy="92333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</a:t>
            </a:r>
            <a:r>
              <a:rPr lang="ru-RU" sz="5400" dirty="0" smtClean="0">
                <a:solidFill>
                  <a:srgbClr val="FFC000"/>
                </a:solidFill>
              </a:rPr>
              <a:t>Оранжевый цвет</a:t>
            </a:r>
            <a:endParaRPr lang="ru-RU" sz="5400" dirty="0">
              <a:solidFill>
                <a:srgbClr val="FFC000"/>
              </a:solidFill>
            </a:endParaRPr>
          </a:p>
        </p:txBody>
      </p:sp>
      <p:pic>
        <p:nvPicPr>
          <p:cNvPr id="25604" name="Picture 4" descr="Skipworth Frank Markham Indolence. &amp;Acy;&amp;mcy;&amp;iecy;&amp;rcy;&amp;icy;&amp;kcy;&amp;acy;&amp;ncy;&amp;scy;&amp;kcy;&amp;icy;&amp;iecy; &amp;khcy;&amp;ucy;&amp;dcy;&amp;ocy;&amp;zhcy;&amp;ncy;&amp;icy;&amp;kcy;&amp;icy;. &amp;Ocy;&amp;pcy;&amp;icy;&amp;scy;&amp;acy;&amp;ncy;&amp;icy;&amp;iecy; &amp;kcy;&amp;acy;&amp;rcy;&amp;tcy;&amp;icy;&amp;ncy;&amp;ycy;, &amp;scy;&amp;kcy;&amp;acy;&amp;chcy;&amp;acy;&amp;tcy;&amp;softcy; &amp;rcy;&amp;iecy;&amp;pcy;&amp;rcy;&amp;ocy;&amp;dcy;&amp;ucy;&amp;kcy;&amp;tscy;&amp;icy;&amp;yucy;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4572017" cy="4224332"/>
          </a:xfrm>
          <a:prstGeom prst="rect">
            <a:avLst/>
          </a:prstGeom>
          <a:noFill/>
        </p:spPr>
      </p:pic>
      <p:pic>
        <p:nvPicPr>
          <p:cNvPr id="25606" name="Picture 6" descr="&amp;Fcy;&amp;iecy;&amp;ocy;&amp;dcy;&amp;ocy;&amp;scy;&amp;icy;&amp;jcy;&amp;scy;&amp;kcy;&amp;icy;&amp;iecy; &amp;khcy;&amp;ucy;&amp;dcy;&amp;ocy;&amp;zhcy;&amp;ncy;&amp;icy;&amp;kcy;&amp;icy;: &amp;Mcy;&amp;acy;&amp;tcy;&amp;yucy;&amp;shcy;&amp;kcy;&amp;icy;&amp;ncy; &amp;Scy;&amp;iecy;&amp;rcy;&amp;gcy;&amp;iecy;&amp;jcy; - &amp;Mcy;&amp;acy;&amp;jcy;&amp;scy;&amp;kcy;&amp;icy;&amp;jcy; &amp;pcy;&amp;ocy;&amp;lcy;&amp;dcy;&amp;iecy;&amp;ncy;&amp;softcy;, &amp;khcy;…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643050"/>
            <a:ext cx="2571768" cy="2143140"/>
          </a:xfrm>
          <a:prstGeom prst="rect">
            <a:avLst/>
          </a:prstGeom>
          <a:noFill/>
        </p:spPr>
      </p:pic>
      <p:pic>
        <p:nvPicPr>
          <p:cNvPr id="25608" name="Picture 8" descr="&amp;Kcy;&amp;ucy;&amp;scy;&amp;ocy;&amp;chcy;&amp;kcy;&amp;icy; &amp;ocy;&amp;scy;&amp;iecy;&amp;ncy;&amp;icy; - &amp;Kcy;&amp;acy;&amp;rcy;&amp;tcy;&amp;icy;&amp;ncy;&amp;ycy; &amp;bcy;&amp;iecy;&amp;lcy;&amp;ocy;&amp;rcy;&amp;ucy;&amp;scy;&amp;scy;&amp;kcy;&amp;ocy;&amp;gcy;&amp;ocy; &amp;khcy;&amp;ucy;&amp;dcy;&amp;ocy;&amp;zhcy;&amp;ncy;&amp;icy;&amp;kcy;&amp;acy; &amp;Lcy;&amp;iecy;&amp;ocy;&amp;ncy;&amp;icy;&amp;dcy;&amp;acy; &amp;Acy;&amp;fcy;&amp;rcy;&amp;iecy;&amp;mcy;…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4000504"/>
            <a:ext cx="3357586" cy="2548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&amp;Acy;&amp;pcy;&amp;iecy;&amp;lcy;&amp;softcy;&amp;scy;&amp;icy;&amp;ncy;&amp;ycy; 2009 (&amp;dcy;&amp;rcy;&amp;ucy;&amp;gcy;&amp;icy;&amp;iecy; &amp;khcy;&amp;ucy;&amp;dcy;&amp;ocy;&amp;zhcy;&amp;ncy;&amp;icy;&amp;kcy;&amp;icy;) / &amp;Kcy;&amp;acy;&amp;tcy;&amp;acy;&amp;lcy;&amp;ocy;&amp;gcy; / &amp;Gcy;&amp;acy;&amp;lcy;&amp;iecy;&amp;rcy;&amp;iecy;&amp;yacy; TioInd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2700182" cy="2071702"/>
          </a:xfrm>
          <a:prstGeom prst="rect">
            <a:avLst/>
          </a:prstGeom>
          <a:noFill/>
        </p:spPr>
      </p:pic>
      <p:pic>
        <p:nvPicPr>
          <p:cNvPr id="24580" name="Picture 4" descr="&amp;Kcy;&amp;acy;&amp;rcy;&amp;tcy;&amp;icy;&amp;ncy;&amp;acy; &amp;Gcy;&amp;Ocy;&amp;Rcy;&amp;Ncy;&amp;Ycy;&amp;IEcy; &amp;Mcy;&amp;Acy;&amp;Kcy;&amp;Icy;. &amp;KHcy;&amp;ocy;&amp;lcy;&amp;scy;&amp;tcy;, &amp;mcy;&amp;acy;&amp;scy;&amp;lcy;&amp;ocy;. &amp;YAcy;&amp;vcy;&amp;ocy;&amp;rcy;&amp;icy;&amp;vcy;&amp;scy;&amp;kcy;&amp;icy;&amp;jcy; (2367993044) - Aukro.ua - &amp;kcy;&amp;rcy;&amp;ucy;&amp;pcy;&amp;ncy;&amp;iecy;&amp;jcy;&amp;shcy;&amp;icy;&amp;jcy; &amp;icy;&amp;ncy;&amp;tcy;&amp;iecy;&amp;rcy;&amp;ncy;&amp;iecy;&amp;tcy;-&amp;acy;&amp;ucy;&amp;kcy;&amp;tscy;&amp;icy;&amp;ocy;&amp;ncy; &amp;Ucy;&amp;kcy;&amp;rcy;&amp;acy;&amp;icy;&amp;ncy;&amp;ycy;. &amp;Bcy;&amp;iecy;&amp;zcy;&amp;ocy;&amp;pcy;&amp;acy;&amp;scy;&amp;ncy;&amp;ycy;&amp;iecy; &amp;pcy;&amp;ocy;&amp;kcy;&amp;ucy;&amp;pcy;&amp;kcy;&amp;i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572007"/>
            <a:ext cx="2714644" cy="20002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7554" y="571480"/>
            <a:ext cx="250033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alibri" pitchFamily="34" charset="0"/>
              </a:rPr>
              <a:t> Оранжевый</a:t>
            </a:r>
            <a:r>
              <a:rPr lang="ru-RU" dirty="0" smtClean="0">
                <a:latin typeface="Calibri" pitchFamily="34" charset="0"/>
              </a:rPr>
              <a:t> – это созидающий цвет, побуждающий к действию, цвет свободы и оптимизма. </a:t>
            </a:r>
            <a:r>
              <a:rPr lang="en-US" dirty="0" err="1" smtClean="0">
                <a:latin typeface="Calibri" pitchFamily="34" charset="0"/>
              </a:rPr>
              <a:t>Людей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всегда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привлекала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необычайная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красота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заката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</a:rPr>
              <a:t>Заходящее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солнце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как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самый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искусный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художник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причудливо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смешивает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краски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образуя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новые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цвета</a:t>
            </a:r>
            <a:r>
              <a:rPr lang="en-US" dirty="0" smtClean="0">
                <a:latin typeface="Calibri" pitchFamily="34" charset="0"/>
              </a:rPr>
              <a:t> и </a:t>
            </a:r>
            <a:r>
              <a:rPr lang="en-US" dirty="0" err="1" smtClean="0">
                <a:latin typeface="Calibri" pitchFamily="34" charset="0"/>
              </a:rPr>
              <a:t>оттенки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приводящие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человека</a:t>
            </a:r>
            <a:r>
              <a:rPr lang="en-US" dirty="0" smtClean="0">
                <a:latin typeface="Calibri" pitchFamily="34" charset="0"/>
              </a:rPr>
              <a:t> в </a:t>
            </a:r>
            <a:r>
              <a:rPr lang="en-US" dirty="0" err="1" smtClean="0">
                <a:latin typeface="Calibri" pitchFamily="34" charset="0"/>
              </a:rPr>
              <a:t>восхищение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</a:rPr>
              <a:t>Основным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цветом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заката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является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оранжевый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цвет</a:t>
            </a:r>
            <a:r>
              <a:rPr lang="ru-RU" b="1" dirty="0" smtClean="0">
                <a:latin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5" name="Рисунок 4" descr="&amp;TScy;&amp;vcy;&amp;iecy;&amp;tcy;, &amp;kcy;&amp;acy;&amp;kcy; &amp;Vcy;&amp;icy;&amp;bcy;&amp;rcy;&amp;acy;&amp;tscy;&amp;icy;&amp;yacy;, &amp;Ecy;&amp;ncy;&amp;iecy;&amp;rcy;&amp;gcy;&amp;icy;&amp;yacy;, &amp;Icy;&amp;ncy;&amp;fcy;&amp;ocy;&amp;rcy;&amp;mcy;&amp;acy;&amp;tscy;&amp;icy;&amp;ya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428868"/>
            <a:ext cx="2714644" cy="200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560x1440 &amp;lcy;&amp;iecy;&amp;scy;, &amp;scy;&amp;ocy;&amp;lcy;&amp;ncy;&amp;tscy;&amp;iecy;, &amp;gcy;&amp;ocy;&amp;rcy;&amp;ycy;, &amp;ocy;&amp;rcy;&amp;acy;&amp;ncy;&amp;zhcy;&amp;iecy;&amp;vcy;&amp;ycy;&amp;jcy;, &amp;ocy;&amp;zcy;&amp;iecy;&amp;rcy;&amp;ocy;, &amp;zhcy;&amp;iocy;&amp;lcy;&amp;tcy;&amp;ycy;&amp;jcy;, &amp;zcy;&amp;acy;&amp;kcy;&amp;acy;&amp;tcy; hd &amp;ocy;&amp;bcy;&amp;ocy;&amp;icy; &amp;ncy;&amp;acy; &amp;rcy;&amp;acy;&amp;bcy;&amp;ocy;&amp;chcy;&amp;icy;&amp;jcy; &amp;scy;&amp;tcy;&amp;ocy;&amp;lcy; 4814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572008"/>
            <a:ext cx="2714612" cy="20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Scy;&amp;kcy;&amp;acy;&amp;chcy;&amp;acy;&amp;tcy;&amp;softcy; &amp;ocy;&amp;bcy;&amp;ocy;&amp;icy; &amp;scy;&amp;ocy;&amp;lcy;&amp;ncy;&amp;tscy;&amp;iecy;, &amp;tcy;&amp;rcy;&amp;acy;&amp;vcy;&amp;acy;, &amp;pcy;&amp;ocy;&amp;lcy;&amp;iecy;, &amp;ncy;&amp;iecy;&amp;bcy;&amp;ocy;, &amp;zhcy;&amp;iocy;&amp;lcy;&amp;tcy;&amp;ycy;&amp;jcy;, &amp;scy;&amp;icy;&amp;rcy;&amp;iecy;&amp;ncy;&amp;iecy;&amp;vcy;&amp;ycy;&amp;jcy;, &amp;zcy;&amp;acy;&amp;kcy;&amp;acy;&amp;tcy; &amp;kcy;&amp;acy;&amp;rcy;&amp;tcy;&amp;icy;&amp;ncy;&amp;kcy;&amp;acy; 1280x960 &amp;ncy;&amp;acy; &amp;rcy;&amp;acy;&amp;bcy;&amp;ocy;&amp;chcy;&amp;icy;&amp;jcy; &amp;scy;&amp;tcy;&amp;ocy;&amp;lcy; &amp;bcy;&amp;iecy;&amp;scy;&amp;pcy;&amp;lcy;&amp;acy;&amp;tcy;&amp;ncy;&amp;ocy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357430"/>
            <a:ext cx="2714643" cy="206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amp;Acy;msterdam-Times.ru: &amp;Ecy;&amp;kcy;&amp;ocy;&amp;ncy;&amp;ocy;&amp;mcy;&amp;icy;&amp;kcy;&amp;acy;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8" y="214290"/>
            <a:ext cx="2714630" cy="205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357166"/>
            <a:ext cx="607223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  Фиолетовый цвет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&amp;CHcy;&amp;tcy;&amp;ocy; &amp;ocy;&amp;zcy;&amp;ncy;&amp;acy;&amp;chcy;&amp;acy;&amp;iecy;&amp;tcy; &amp;tcy;&amp;vcy;&amp;ocy;&amp;jcy; &amp;lcy;&amp;yucy;&amp;bcy;&amp;icy;&amp;mcy;&amp;ycy;&amp;jcy; &amp;tscy;&amp;vcy;&amp;iecy;&amp;tcy;: &amp;scy;&amp;iecy;&amp;kcy;&amp;tcy;&amp;rcy;&amp;iecy;&amp;tcy; &amp;fcy;&amp;icy;&amp;ocy;&amp;lcy;&amp;iecy;&amp;tcy;&amp;ocy;&amp;vcy;&amp;ocy;&amp;gcy;&amp;o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85762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o_anna: &amp;Zcy;&amp;acy;&amp;gcy;&amp;acy;&amp;dcy;&amp;kcy;&amp;acy; &amp;fcy;&amp;icy;&amp;ocy;&amp;lcy;&amp;iecy;&amp;tcy;&amp;ocy;&amp;vcy;&amp;ocy;&amp;gcy;&amp;o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14488"/>
            <a:ext cx="4143404" cy="4708414"/>
          </a:xfrm>
          <a:prstGeom prst="rect">
            <a:avLst/>
          </a:prstGeom>
          <a:noFill/>
        </p:spPr>
      </p:pic>
      <p:pic>
        <p:nvPicPr>
          <p:cNvPr id="28676" name="Picture 4" descr="&amp;KHcy;&amp;ucy;&amp;dcy;&amp;ocy;&amp;zhcy;&amp;ncy;&amp;icy;&amp;kcy; &amp;Mcy;&amp;acy;&amp;kcy;&amp;ocy;&amp;vcy;&amp;ocy;&amp;jcy; &amp;Vcy;&amp;acy;&amp;lcy;&amp;iecy;&amp;rcy;&amp;icy;&amp;j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643050"/>
            <a:ext cx="2916499" cy="20959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&amp;Fcy;&amp;icy;&amp;ocy;&amp;lcy;&amp;iecy;&amp;tcy;&amp;ocy;&amp;vcy;&amp;ycy;&amp;jcy; &amp;icy; &amp;scy;&amp;icy;&amp;rcy;&amp;iecy;&amp;ncy;&amp;iecy;&amp;vcy;&amp;ycy;&amp;jcy; &amp;tscy;&amp;vcy;&amp;iecy;&amp;tcy;&amp;ycy; &amp;fcy;&amp;ocy;&amp;tcy;&amp;ocy; - &amp;Fcy;&amp;ocy;&amp;tcy;&amp;ocy; &amp;tscy;&amp;vcy;&amp;iecy;&amp;tcy;&amp;ocy;&amp;v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256"/>
            <a:ext cx="3929090" cy="226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Acy;&amp;rcy;&amp;khcy;&amp;icy;&amp;vcy; &amp;mcy;&amp;acy;&amp;tcy;&amp;iecy;&amp;rcy;&amp;icy;&amp;acy;&amp;lcy;&amp;ocy;&amp;vcy; - &amp;Pcy;&amp;iecy;&amp;rcy;&amp;scy;&amp;ocy;&amp;ncy;&amp;acy;&amp;lcy;&amp;softcy;&amp;ncy;&amp;ycy;&amp;jcy; &amp;scy;&amp;acy;&amp;jcy;&amp;t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7"/>
            <a:ext cx="3852865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Fcy;&amp;ocy;&amp;tcy;&amp;ocy; - &amp;Lcy;&amp;iecy;&amp;ncy;&amp;tcy;&amp;acy;, &amp;fcy;&amp;ocy;&amp;tcy;&amp;ocy;, &amp;fcy;&amp;ocy;&amp;tcy;&amp;ocy; &amp;dcy;&amp;iecy;&amp;vcy;&amp;ucy;&amp;shcy;&amp;iecy;&amp;kcy;, &amp;fcy;&amp;ocy;&amp;tcy;&amp;ocy; &amp;gcy;&amp;ocy;&amp;lcy;&amp;ycy;&amp;khcy;, &amp;bcy;&amp;iecy;&amp;scy;&amp;pcy;&amp;lcy;&amp;acy;&amp;tcy;&amp;ncy;&amp;ocy; &amp;fcy;&amp;ocy;&amp;tcy;&amp;ocy;, &amp;kcy;&amp;rcy;&amp;acy;&amp;scy;&amp;icy;&amp;vcy;&amp;ycy;&amp;iecy; &amp;fcy;&amp;ocy;&amp;tcy;&amp;ocy;, &amp;scy;&amp;kcy;&amp;acy;&amp;chcy;&amp;acy;&amp;tcy;&amp;softcy; &amp;fcy;&amp;ocy;&amp;tcy;&amp;ocy;, &amp;fcy;&amp;ocy;&amp;tcy;&amp;ocy;&amp;gcy;&amp;rcy;&amp;acy;&amp;fcy;&amp;icy;&amp;icy; - &amp;Scy;&amp;tcy;&amp;rcy;&amp;acy;&amp;ncy;&amp;icy;&amp;tscy;&amp;acy; 1290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286256"/>
            <a:ext cx="3786214" cy="2279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regs.Ru: &amp;ZHcy;&amp;icy;&amp;zcy;&amp;ncy;&amp;softcy; &amp;vcy; &amp;fcy;&amp;icy;&amp;ocy;&amp;lcy;&amp;iecy;&amp;tcy;&amp;ocy;&amp;vcy;&amp;ocy;&amp;mcy; &amp;tscy;&amp;vcy;&amp;iecy;&amp;tcy;&amp;iecy; (39 &amp;fcy;&amp;ocy;&amp;tcy;&amp;ocy;)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8596" y="285728"/>
            <a:ext cx="385765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2844" y="2786058"/>
            <a:ext cx="9001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 </a:t>
            </a:r>
            <a:r>
              <a:rPr lang="en-US" sz="2000" b="1" dirty="0" err="1" smtClean="0"/>
              <a:t>Фиолетовый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цвет</a:t>
            </a:r>
            <a:r>
              <a:rPr lang="en-US" sz="2000" dirty="0" smtClean="0"/>
              <a:t> — </a:t>
            </a:r>
            <a:r>
              <a:rPr lang="en-US" sz="2000" dirty="0" err="1" smtClean="0"/>
              <a:t>это</a:t>
            </a:r>
            <a:r>
              <a:rPr lang="en-US" sz="2000" dirty="0" smtClean="0"/>
              <a:t> </a:t>
            </a:r>
            <a:r>
              <a:rPr lang="en-US" sz="2000" dirty="0" err="1" smtClean="0"/>
              <a:t>знание</a:t>
            </a:r>
            <a:r>
              <a:rPr lang="en-US" sz="2000" dirty="0" smtClean="0"/>
              <a:t>, </a:t>
            </a:r>
            <a:r>
              <a:rPr lang="en-US" sz="2000" dirty="0" err="1" smtClean="0"/>
              <a:t>интеллект</a:t>
            </a:r>
            <a:r>
              <a:rPr lang="en-US" sz="2000" dirty="0" smtClean="0"/>
              <a:t>, </a:t>
            </a:r>
            <a:r>
              <a:rPr lang="en-US" sz="2000" dirty="0" err="1" smtClean="0"/>
              <a:t>святость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покаяние</a:t>
            </a:r>
            <a:r>
              <a:rPr lang="en-US" sz="2000" dirty="0" smtClean="0"/>
              <a:t>, </a:t>
            </a:r>
            <a:r>
              <a:rPr lang="en-US" sz="2000" dirty="0" err="1" smtClean="0"/>
              <a:t>смирение</a:t>
            </a:r>
            <a:r>
              <a:rPr lang="en-US" sz="2000" dirty="0" smtClean="0"/>
              <a:t>, </a:t>
            </a:r>
            <a:r>
              <a:rPr lang="en-US" sz="2000" dirty="0" err="1" smtClean="0"/>
              <a:t>умеренность</a:t>
            </a:r>
            <a:r>
              <a:rPr lang="en-US" sz="2000" dirty="0" smtClean="0"/>
              <a:t>.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духовной</a:t>
            </a:r>
            <a:r>
              <a:rPr lang="en-US" sz="2000" dirty="0" smtClean="0"/>
              <a:t> </a:t>
            </a:r>
            <a:r>
              <a:rPr lang="en-US" sz="2000" dirty="0" err="1" smtClean="0"/>
              <a:t>силы</a:t>
            </a:r>
            <a:r>
              <a:rPr lang="en-US" sz="2000" dirty="0" smtClean="0"/>
              <a:t> </a:t>
            </a:r>
            <a:r>
              <a:rPr lang="en-US" sz="2000" dirty="0" err="1" smtClean="0"/>
              <a:t>человека</a:t>
            </a:r>
            <a:r>
              <a:rPr lang="en-US" sz="2000" dirty="0" smtClean="0"/>
              <a:t>. </a:t>
            </a:r>
            <a:r>
              <a:rPr lang="en-US" sz="2000" dirty="0" err="1" smtClean="0"/>
              <a:t>Помогает</a:t>
            </a:r>
            <a:r>
              <a:rPr lang="en-US" sz="2000" dirty="0" smtClean="0"/>
              <a:t> </a:t>
            </a:r>
            <a:r>
              <a:rPr lang="en-US" sz="2000" dirty="0" err="1" smtClean="0"/>
              <a:t>сосредоточиться</a:t>
            </a:r>
            <a:r>
              <a:rPr lang="en-US" sz="2000" dirty="0" smtClean="0"/>
              <a:t> </a:t>
            </a:r>
            <a:r>
              <a:rPr lang="en-US" sz="2000" dirty="0" err="1" smtClean="0"/>
              <a:t>на</a:t>
            </a:r>
            <a:r>
              <a:rPr lang="en-US" sz="2000" dirty="0" smtClean="0"/>
              <a:t> </a:t>
            </a:r>
            <a:r>
              <a:rPr lang="en-US" sz="2000" dirty="0" err="1" smtClean="0"/>
              <a:t>главном</a:t>
            </a:r>
            <a:r>
              <a:rPr lang="en-US" sz="2000" dirty="0" smtClean="0"/>
              <a:t>, </a:t>
            </a:r>
            <a:r>
              <a:rPr lang="en-US" sz="2000" dirty="0" err="1" smtClean="0"/>
              <a:t>вызывает</a:t>
            </a:r>
            <a:r>
              <a:rPr lang="en-US" sz="2000" dirty="0" smtClean="0"/>
              <a:t> </a:t>
            </a:r>
            <a:r>
              <a:rPr lang="en-US" sz="2000" dirty="0" err="1" smtClean="0"/>
              <a:t>вдохновение</a:t>
            </a:r>
            <a:r>
              <a:rPr lang="en-US" sz="2000" dirty="0" smtClean="0"/>
              <a:t>. </a:t>
            </a:r>
            <a:r>
              <a:rPr lang="en-US" sz="2000" dirty="0" err="1" smtClean="0"/>
              <a:t>Также</a:t>
            </a:r>
            <a:r>
              <a:rPr lang="en-US" sz="2000" dirty="0" smtClean="0"/>
              <a:t> </a:t>
            </a:r>
            <a:r>
              <a:rPr lang="en-US" sz="2000" dirty="0" err="1" smtClean="0"/>
              <a:t>фиолетовый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означает</a:t>
            </a:r>
            <a:r>
              <a:rPr lang="en-US" sz="2000" dirty="0" smtClean="0"/>
              <a:t> </a:t>
            </a:r>
            <a:r>
              <a:rPr lang="en-US" sz="2000" dirty="0" err="1" smtClean="0"/>
              <a:t>печаль</a:t>
            </a:r>
            <a:r>
              <a:rPr lang="en-US" sz="2000" dirty="0" smtClean="0"/>
              <a:t>, </a:t>
            </a:r>
            <a:r>
              <a:rPr lang="en-US" sz="2000" dirty="0" err="1" smtClean="0"/>
              <a:t>ностальгию</a:t>
            </a:r>
            <a:r>
              <a:rPr lang="en-US" sz="2000" dirty="0" smtClean="0"/>
              <a:t>, </a:t>
            </a:r>
            <a:r>
              <a:rPr lang="en-US" sz="2000" dirty="0" err="1" smtClean="0"/>
              <a:t>горе</a:t>
            </a:r>
            <a:r>
              <a:rPr lang="en-US" sz="2000" dirty="0" smtClean="0"/>
              <a:t>, </a:t>
            </a:r>
            <a:r>
              <a:rPr lang="en-US" sz="2000" dirty="0" err="1" smtClean="0"/>
              <a:t>старость</a:t>
            </a:r>
            <a:r>
              <a:rPr lang="ru-RU" sz="2000" dirty="0" smtClean="0"/>
              <a:t> и </a:t>
            </a:r>
            <a:r>
              <a:rPr lang="en-US" sz="2000" dirty="0" smtClean="0"/>
              <a:t> </a:t>
            </a:r>
            <a:r>
              <a:rPr lang="en-US" sz="2000" dirty="0" err="1" smtClean="0"/>
              <a:t>траур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500042"/>
            <a:ext cx="5286412" cy="923330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accent6">
                    <a:lumMod val="90000"/>
                  </a:schemeClr>
                </a:solidFill>
              </a:rPr>
              <a:t>   </a:t>
            </a:r>
            <a:r>
              <a:rPr lang="ru-RU" sz="5400" dirty="0" err="1" smtClean="0">
                <a:solidFill>
                  <a:schemeClr val="accent6">
                    <a:lumMod val="90000"/>
                  </a:schemeClr>
                </a:solidFill>
              </a:rPr>
              <a:t>Розовый</a:t>
            </a:r>
            <a:r>
              <a:rPr lang="ru-RU" sz="5400" dirty="0" smtClean="0">
                <a:solidFill>
                  <a:schemeClr val="accent6">
                    <a:lumMod val="90000"/>
                  </a:schemeClr>
                </a:solidFill>
              </a:rPr>
              <a:t> цвет</a:t>
            </a:r>
            <a:endParaRPr lang="ru-RU" sz="5400" dirty="0">
              <a:solidFill>
                <a:schemeClr val="accent6">
                  <a:lumMod val="90000"/>
                </a:schemeClr>
              </a:solidFill>
            </a:endParaRPr>
          </a:p>
        </p:txBody>
      </p:sp>
      <p:pic>
        <p:nvPicPr>
          <p:cNvPr id="3" name="Рисунок 2" descr="http://upload.wikimedia.org/wikipedia/commons/c/cd/Alexander_lady_in_pink_dress.jpg?uselang=ru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357190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quot;&amp;Pcy;&amp;ocy;&amp;zcy;&amp;icy;&amp;tcy;&amp;icy;&amp;vcy;!&quot;: &amp;tcy;&amp;iecy;&amp;mcy;&amp;y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071942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Kcy;&amp;acy;&amp;rcy;&amp;tcy;&amp;icy;&amp;ncy;&amp;acy; : &amp;Rcy;&amp;ocy;&amp;zcy;&amp;ocy;&amp;vcy;&amp;ycy;&amp;iecy; &amp;tcy;&amp;yucy;&amp;lcy;&amp;softcy;&amp;pcy;&amp;acy;&amp;ncy;&amp;y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785926"/>
            <a:ext cx="342902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214290"/>
            <a:ext cx="7215238" cy="2933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Все, что мы видим, имеет цвет. Именно благодаря цвету, зритель имеет возможность ощутить всю красоту живописного произведения и воспринять реалистичность или фантастичность изображения. Цвет не только несет информацию о видимом объекте, но и сам имеет символическое значение, оказывает на человека определенное психологическое воздействие. Символика цвета имеет очень давнюю историю. При этом цвета символизировали и социальное положение людей и их различные психологические состояния. Это проявлялось в подборе одежды определенных цветов, в народных обрядах, пословицах и поговорках. </a:t>
            </a:r>
            <a:endParaRPr lang="ru-RU" dirty="0"/>
          </a:p>
        </p:txBody>
      </p:sp>
      <p:pic>
        <p:nvPicPr>
          <p:cNvPr id="3" name="Рисунок 2" descr="Artists Painting wallpapers &quot; Russian Lif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14687"/>
            <a:ext cx="39290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&amp;Kcy;&amp;rcy;&amp;acy;&amp;scy;&amp;ocy;&amp;chcy;&amp;ncy;&amp;ycy;&amp;iecy; &amp;kcy;&amp;acy;&amp;rcy;&amp;tcy;&amp;icy;&amp;ncy;&amp;ycy; &amp;Lcy;&amp;iecy;&amp;ocy;&amp;ncy;&amp;icy;&amp;dcy;&amp;acy; &amp;Acy;&amp;fcy;&amp;rcy;&amp;iecy;&amp;mcy;&amp;ocy;&amp;vcy;&amp;acy; - &amp;Dcy;&amp;ncy;&amp;iecy;&amp;vcy;&amp;ncy;&amp;icy;&amp;kcy; aura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214687"/>
            <a:ext cx="3929090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85011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</a:t>
            </a:r>
            <a:r>
              <a:rPr lang="en-US" sz="2000" b="1" dirty="0" err="1" smtClean="0"/>
              <a:t>Розовый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цвет</a:t>
            </a:r>
            <a:r>
              <a:rPr lang="en-US" sz="2000" b="1" dirty="0" smtClean="0"/>
              <a:t> </a:t>
            </a:r>
            <a:r>
              <a:rPr lang="en-US" sz="2000" dirty="0" err="1" smtClean="0"/>
              <a:t>символизирует</a:t>
            </a:r>
            <a:r>
              <a:rPr lang="en-US" sz="2000" dirty="0" smtClean="0"/>
              <a:t> </a:t>
            </a:r>
            <a:r>
              <a:rPr lang="en-US" sz="2000" dirty="0" err="1" smtClean="0"/>
              <a:t>радость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юность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доброту</a:t>
            </a:r>
            <a:r>
              <a:rPr lang="en-US" sz="2000" dirty="0" smtClean="0"/>
              <a:t>, </a:t>
            </a:r>
            <a:r>
              <a:rPr lang="en-US" sz="2000" dirty="0" err="1" smtClean="0"/>
              <a:t>дружелюбие</a:t>
            </a:r>
            <a:r>
              <a:rPr lang="en-US" sz="2000" dirty="0" smtClean="0"/>
              <a:t>, </a:t>
            </a:r>
            <a:r>
              <a:rPr lang="en-US" sz="2000" dirty="0" err="1" smtClean="0"/>
              <a:t>женственность</a:t>
            </a:r>
            <a:r>
              <a:rPr lang="en-US" sz="2000" dirty="0" smtClean="0"/>
              <a:t>. </a:t>
            </a:r>
            <a:r>
              <a:rPr lang="en-US" sz="2000" dirty="0" err="1" smtClean="0"/>
              <a:t>Как</a:t>
            </a:r>
            <a:r>
              <a:rPr lang="en-US" sz="2000" dirty="0" smtClean="0"/>
              <a:t> и </a:t>
            </a:r>
            <a:r>
              <a:rPr lang="en-US" sz="2000" dirty="0" err="1" smtClean="0"/>
              <a:t>красный</a:t>
            </a:r>
            <a:r>
              <a:rPr lang="en-US" sz="2000" dirty="0" smtClean="0"/>
              <a:t> </a:t>
            </a:r>
            <a:r>
              <a:rPr lang="en-US" sz="2000" dirty="0" err="1" smtClean="0"/>
              <a:t>это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любви</a:t>
            </a:r>
            <a:r>
              <a:rPr lang="en-US" sz="2000" dirty="0" smtClean="0"/>
              <a:t> и </a:t>
            </a:r>
            <a:r>
              <a:rPr lang="en-US" sz="2000" dirty="0" err="1" smtClean="0"/>
              <a:t>цветов</a:t>
            </a:r>
            <a:r>
              <a:rPr lang="en-US" sz="2000" dirty="0" smtClean="0"/>
              <a:t>. </a:t>
            </a:r>
            <a:r>
              <a:rPr lang="en-US" sz="2000" dirty="0" err="1" smtClean="0"/>
              <a:t>Также</a:t>
            </a:r>
            <a:r>
              <a:rPr lang="en-US" sz="2000" dirty="0" smtClean="0"/>
              <a:t> </a:t>
            </a:r>
            <a:r>
              <a:rPr lang="en-US" sz="2000" dirty="0" err="1" smtClean="0"/>
              <a:t>можно</a:t>
            </a:r>
            <a:r>
              <a:rPr lang="en-US" sz="2000" dirty="0" smtClean="0"/>
              <a:t> </a:t>
            </a:r>
            <a:r>
              <a:rPr lang="en-US" sz="2000" dirty="0" err="1" smtClean="0"/>
              <a:t>сказать</a:t>
            </a:r>
            <a:r>
              <a:rPr lang="en-US" sz="2000" dirty="0" smtClean="0"/>
              <a:t>, </a:t>
            </a:r>
            <a:r>
              <a:rPr lang="en-US" sz="2000" dirty="0" err="1" smtClean="0"/>
              <a:t>что</a:t>
            </a:r>
            <a:r>
              <a:rPr lang="en-US" sz="2000" dirty="0" smtClean="0"/>
              <a:t> </a:t>
            </a:r>
            <a:r>
              <a:rPr lang="en-US" sz="2000" dirty="0" err="1" smtClean="0"/>
              <a:t>розовый</a:t>
            </a:r>
            <a:r>
              <a:rPr lang="en-US" sz="2000" dirty="0" smtClean="0"/>
              <a:t> — </a:t>
            </a:r>
            <a:r>
              <a:rPr lang="en-US" sz="2000" dirty="0" err="1" smtClean="0"/>
              <a:t>это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мечты</a:t>
            </a:r>
            <a:r>
              <a:rPr lang="en-US" sz="2000" dirty="0" smtClean="0"/>
              <a:t> и </a:t>
            </a:r>
            <a:r>
              <a:rPr lang="en-US" sz="2000" dirty="0" err="1" smtClean="0"/>
              <a:t>надежды</a:t>
            </a:r>
            <a:r>
              <a:rPr lang="en-US" sz="2000" dirty="0" smtClean="0"/>
              <a:t>. </a:t>
            </a:r>
            <a:r>
              <a:rPr lang="en-US" sz="2000" dirty="0" err="1" smtClean="0"/>
              <a:t>Ему</a:t>
            </a:r>
            <a:r>
              <a:rPr lang="en-US" sz="2000" dirty="0" smtClean="0"/>
              <a:t> </a:t>
            </a:r>
            <a:r>
              <a:rPr lang="en-US" sz="2000" dirty="0" err="1" smtClean="0"/>
              <a:t>свойственны</a:t>
            </a:r>
            <a:r>
              <a:rPr lang="en-US" sz="2000" dirty="0" smtClean="0"/>
              <a:t> и </a:t>
            </a:r>
            <a:r>
              <a:rPr lang="en-US" sz="2000" dirty="0" err="1" smtClean="0"/>
              <a:t>такие</a:t>
            </a:r>
            <a:r>
              <a:rPr lang="en-US" sz="2000" dirty="0" smtClean="0"/>
              <a:t> </a:t>
            </a:r>
            <a:r>
              <a:rPr lang="en-US" sz="2000" dirty="0" err="1" smtClean="0"/>
              <a:t>свойства</a:t>
            </a:r>
            <a:r>
              <a:rPr lang="en-US" sz="2000" dirty="0" smtClean="0"/>
              <a:t> </a:t>
            </a:r>
            <a:r>
              <a:rPr lang="en-US" sz="2000" dirty="0" err="1" smtClean="0"/>
              <a:t>как</a:t>
            </a:r>
            <a:r>
              <a:rPr lang="en-US" sz="2000" dirty="0" smtClean="0"/>
              <a:t> </a:t>
            </a:r>
            <a:r>
              <a:rPr lang="en-US" sz="2000" dirty="0" err="1" smtClean="0"/>
              <a:t>хрупкость</a:t>
            </a:r>
            <a:r>
              <a:rPr lang="en-US" sz="2000" dirty="0" smtClean="0"/>
              <a:t>, </a:t>
            </a:r>
            <a:r>
              <a:rPr lang="en-US" sz="2000" dirty="0" err="1" smtClean="0"/>
              <a:t>расплывчатость</a:t>
            </a:r>
            <a:r>
              <a:rPr lang="ru-RU" sz="2000" dirty="0" smtClean="0"/>
              <a:t> и </a:t>
            </a:r>
            <a:r>
              <a:rPr lang="en-US" sz="2000" dirty="0" smtClean="0"/>
              <a:t> </a:t>
            </a:r>
            <a:r>
              <a:rPr lang="en-US" sz="2000" dirty="0" err="1" smtClean="0"/>
              <a:t>слабость</a:t>
            </a:r>
            <a:r>
              <a:rPr lang="en-US" sz="2000" dirty="0" smtClean="0"/>
              <a:t>. </a:t>
            </a:r>
            <a:endParaRPr lang="ru-RU" sz="2000" dirty="0"/>
          </a:p>
        </p:txBody>
      </p:sp>
      <p:pic>
        <p:nvPicPr>
          <p:cNvPr id="3" name="Рисунок 2" descr="&amp;Scy;&amp;kcy;&amp;acy;&amp;chcy;&amp;acy;&amp;tcy;&amp;softcy; &amp;ocy;&amp;bcy;&amp;ocy;&amp;icy; &amp;rcy;&amp;ocy;&amp;zcy;&amp;ocy;&amp;vcy;&amp;ycy;&amp;iecy;, &amp;tscy;&amp;vcy;&amp;iecy;&amp;tcy;&amp;ycy;, &amp;vcy;&amp;iecy;&amp;scy;&amp;ncy;&amp;acy;, &amp;scy;&amp;acy;&amp;kcy;&amp;ucy;&amp;rcy;&amp;acy; &amp;kcy;&amp;acy;&amp;rcy;&amp;tcy;&amp;icy;&amp;ncy;&amp;kcy;&amp;acy; 1280x768…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929066"/>
            <a:ext cx="3857652" cy="256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Tcy;&amp;yucy;&amp;lcy;&amp;softcy;&amp;pcy;&amp;acy;&amp;ncy;&amp;ycy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714488"/>
            <a:ext cx="2857520" cy="209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Gcy;&amp;acy;&amp;lcy;&amp;acy;&amp;kcy;&amp;tcy;&amp;icy;&amp;kcy;&amp;acy; * &amp;Pcy;&amp;rcy;&amp;ocy;&amp;scy;&amp;mcy;&amp;ocy;&amp;tcy;&amp;rcy; &amp;tcy;&amp;iecy;&amp;mcy;&amp;ycy; - &amp;Acy;&amp;kcy;&amp;vcy;&amp;acy;&amp;rcy;&amp;iecy;&amp;lcy;&amp;soft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857364"/>
            <a:ext cx="328614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357166"/>
            <a:ext cx="5857916" cy="923330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00B0F0"/>
                </a:solidFill>
              </a:rPr>
              <a:t>     </a:t>
            </a:r>
            <a:r>
              <a:rPr lang="ru-RU" sz="5400" dirty="0" err="1" smtClean="0">
                <a:solidFill>
                  <a:srgbClr val="00B0F0"/>
                </a:solidFill>
              </a:rPr>
              <a:t>Голубой</a:t>
            </a:r>
            <a:r>
              <a:rPr lang="ru-RU" sz="5400" dirty="0" smtClean="0">
                <a:solidFill>
                  <a:srgbClr val="00B0F0"/>
                </a:solidFill>
              </a:rPr>
              <a:t> цвет</a:t>
            </a:r>
            <a:endParaRPr lang="ru-RU" sz="5400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&amp;Ecy;&amp;dcy;&amp;gcy;&amp;acy;&amp;rcy; &amp;Dcy;&amp;iecy;&amp;gcy;&amp;acy;. &amp;ZHcy;&amp;icy;&amp;vcy;&amp;ocy;&amp;pcy;&amp;icy;&amp;scy;&amp;iecy;&amp;tscy; &amp;tcy;&amp;acy;&amp;ncy;&amp;tscy;&amp;ocy;&amp;vcy;&amp;shchcy;&amp;icy;&amp;tscy; &amp;Icy;&amp;zcy;&amp;yucy;&amp;mcy;&amp;icy;&amp;ncy;&amp;kcy;&amp;icy; / izuminki.com / Surfingbird.ru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928802"/>
            <a:ext cx="4291036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Woman with Flowered Ha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928802"/>
            <a:ext cx="3571901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Kcy;&amp;acy;&amp;rcy;&amp;tcy;&amp;icy;&amp;ncy;&amp;ycy; &amp;pcy;&amp;ocy;&amp;dcy; &amp;zcy;&amp;acy;&amp;kcy;&amp;acy;&amp;zcy; &amp;ncy;&amp;iecy;&amp;dcy;&amp;ocy;&amp;rcy;&amp;ocy;&amp;gcy;&amp;ocy;. - &amp;Bcy;&amp;acy;&amp;rcy;&amp;acy;&amp;khcy;&amp;ocy;&amp;lcy;&amp;kcy;&amp;acy; onliner.by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257176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&amp;Scy;&amp;tcy;&amp;rcy;&amp;iecy;&amp;lcy;&amp;kcy;&amp;ocy;&amp;vcy;&amp;scy;&amp;kcy;&amp;icy;&amp;jcy; &amp;Acy;&amp;lcy;&amp;iecy;&amp;kcy;&amp;scy;&amp;iecy;&amp;jcy; &amp;Icy;&amp;vcy;&amp;acy;&amp;ncy;&amp;ocy;&amp;vcy;&amp;icy;&amp;chcy;. &amp;Pcy;&amp;ocy;&amp;rcy;&amp;tcy;&amp;rcy;&amp;iecy;&amp;tcy; &amp;ncy;&amp;iecy;&amp;icy;&amp;zcy;&amp;vcy;&amp;iecy;&amp;scy;&amp;tcy;&amp;ncy;&amp;ocy;&amp;jcy; &amp;vcy; &amp;gcy;&amp;ocy;&amp;lcy;&amp;ucy;&amp;bcy;&amp;ocy;&amp;mcy;…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57166"/>
            <a:ext cx="277654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paintingart.ru/joomgallery/details/___3/__4/___42/_20111012_16174563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786082" cy="202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Kcy;&amp;acy;&amp;rcy;&amp;tcy;&amp;icy;&amp;ncy;&amp;kcy;&amp;acy; &amp;scy;&amp;ocy;&amp;lcy;&amp;ncy;&amp;tscy;&amp;iecy;, &amp;gcy;&amp;ocy;&amp;lcy;&amp;ucy;&amp;bcy;&amp;ocy;&amp;iecy;, &amp;ncy;&amp;iecy;&amp;bcy;&amp;ocy;, &amp;kcy;&amp;rcy;&amp;acy;&amp;scy;&amp;ocy;&amp;tcy;&amp;acy;, &amp;ocy;&amp;bcy;&amp;lcy;&amp;acy;&amp;kcy;&amp;acy;, &amp;lcy;&amp;ucy;&amp;chcy;&amp;icy; 1920x1…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500570"/>
            <a:ext cx="2643206" cy="201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IEcy;&amp;scy;&amp;lcy;&amp;icy; &amp;lcy;&amp;yucy;&amp;bcy;&amp;icy;&amp;shcy;&amp;softcy; &amp;zhcy;&amp;icy;&amp;vcy;&amp;ocy;&amp;tcy;&amp;ncy;&amp;ycy;&amp;khcy; &amp;ucy;&amp;zcy;&amp;ncy;&amp;acy;&amp;jcy; &amp;ocy; &amp;ncy;&amp;icy;&amp;khcy; &amp;pcy;&amp;ocy;&amp;bcy;&amp;ocy;&amp;lcy;&amp;softcy;&amp;shcy;&amp;iecy;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4500570"/>
            <a:ext cx="2714644" cy="203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00364" y="428604"/>
            <a:ext cx="30003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Голубой</a:t>
            </a:r>
            <a:r>
              <a:rPr lang="en-US" sz="2000" b="1" dirty="0" smtClean="0"/>
              <a:t> </a:t>
            </a:r>
            <a:r>
              <a:rPr lang="en-US" sz="2000" dirty="0" smtClean="0"/>
              <a:t>—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мира</a:t>
            </a:r>
            <a:r>
              <a:rPr lang="en-US" sz="2000" dirty="0" smtClean="0"/>
              <a:t> и </a:t>
            </a:r>
            <a:r>
              <a:rPr lang="en-US" sz="2000" dirty="0" err="1" smtClean="0"/>
              <a:t>всеобщей</a:t>
            </a:r>
            <a:r>
              <a:rPr lang="en-US" sz="2000" dirty="0" smtClean="0"/>
              <a:t> </a:t>
            </a:r>
            <a:r>
              <a:rPr lang="en-US" sz="2000" dirty="0" err="1" smtClean="0"/>
              <a:t>гармонии</a:t>
            </a:r>
            <a:r>
              <a:rPr lang="en-US" sz="2000" dirty="0" smtClean="0"/>
              <a:t>. </a:t>
            </a:r>
            <a:r>
              <a:rPr lang="en-US" sz="2000" dirty="0" err="1" smtClean="0"/>
              <a:t>Этот</a:t>
            </a:r>
            <a:r>
              <a:rPr lang="en-US" sz="2000" dirty="0" smtClean="0"/>
              <a:t> </a:t>
            </a:r>
            <a:r>
              <a:rPr lang="en-US" sz="2000" dirty="0" err="1" smtClean="0"/>
              <a:t>цвет</a:t>
            </a:r>
            <a:r>
              <a:rPr lang="en-US" sz="2000" dirty="0" smtClean="0"/>
              <a:t> </a:t>
            </a:r>
            <a:r>
              <a:rPr lang="en-US" sz="2000" dirty="0" err="1" smtClean="0"/>
              <a:t>связан</a:t>
            </a:r>
            <a:r>
              <a:rPr lang="en-US" sz="2000" dirty="0" smtClean="0"/>
              <a:t> с </a:t>
            </a:r>
            <a:r>
              <a:rPr lang="en-US" sz="2000" dirty="0" err="1" smtClean="0"/>
              <a:t>интел</a:t>
            </a:r>
            <a:r>
              <a:rPr lang="ru-RU" sz="2000" dirty="0" smtClean="0"/>
              <a:t>л</a:t>
            </a:r>
            <a:r>
              <a:rPr lang="en-US" sz="2000" dirty="0" err="1" smtClean="0"/>
              <a:t>ектом</a:t>
            </a:r>
            <a:r>
              <a:rPr lang="ru-RU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 err="1" smtClean="0"/>
              <a:t>Ассоциируется</a:t>
            </a:r>
            <a:r>
              <a:rPr lang="en-US" sz="2000" dirty="0" smtClean="0"/>
              <a:t> с </a:t>
            </a:r>
            <a:r>
              <a:rPr lang="en-US" sz="2000" dirty="0" err="1" smtClean="0"/>
              <a:t>честностью</a:t>
            </a:r>
            <a:r>
              <a:rPr lang="en-US" sz="2000" dirty="0" smtClean="0"/>
              <a:t>, </a:t>
            </a:r>
            <a:r>
              <a:rPr lang="en-US" sz="2000" dirty="0" err="1" smtClean="0"/>
              <a:t>искренностью</a:t>
            </a:r>
            <a:r>
              <a:rPr lang="en-US" sz="2000" dirty="0" smtClean="0"/>
              <a:t>, </a:t>
            </a:r>
            <a:r>
              <a:rPr lang="en-US" sz="2000" dirty="0" err="1" smtClean="0"/>
              <a:t>чистотой</a:t>
            </a:r>
            <a:r>
              <a:rPr lang="en-US" sz="2000" dirty="0" smtClean="0"/>
              <a:t>, </a:t>
            </a:r>
            <a:r>
              <a:rPr lang="en-US" sz="2000" dirty="0" err="1" smtClean="0"/>
              <a:t>тишиной</a:t>
            </a:r>
            <a:r>
              <a:rPr lang="en-US" sz="2000" dirty="0" smtClean="0"/>
              <a:t>, </a:t>
            </a:r>
            <a:r>
              <a:rPr lang="en-US" sz="2000" dirty="0" err="1" smtClean="0"/>
              <a:t>прохладой</a:t>
            </a:r>
            <a:r>
              <a:rPr lang="en-US" sz="2000" dirty="0" smtClean="0"/>
              <a:t>, </a:t>
            </a:r>
            <a:r>
              <a:rPr lang="en-US" sz="2000" dirty="0" err="1" smtClean="0"/>
              <a:t>но</a:t>
            </a:r>
            <a:r>
              <a:rPr lang="en-US" sz="2000" dirty="0" smtClean="0"/>
              <a:t> </a:t>
            </a:r>
            <a:r>
              <a:rPr lang="en-US" sz="2000" dirty="0" err="1" smtClean="0"/>
              <a:t>самые</a:t>
            </a:r>
            <a:r>
              <a:rPr lang="en-US" sz="2000" dirty="0" smtClean="0"/>
              <a:t> </a:t>
            </a:r>
            <a:r>
              <a:rPr lang="en-US" sz="2000" dirty="0" err="1" smtClean="0"/>
              <a:t>сильные</a:t>
            </a:r>
            <a:r>
              <a:rPr lang="en-US" sz="2000" dirty="0" smtClean="0"/>
              <a:t> </a:t>
            </a:r>
            <a:r>
              <a:rPr lang="en-US" sz="2000" dirty="0" err="1" smtClean="0"/>
              <a:t>ассоциации</a:t>
            </a:r>
            <a:r>
              <a:rPr lang="en-US" sz="2000" dirty="0" smtClean="0"/>
              <a:t> — </a:t>
            </a:r>
            <a:r>
              <a:rPr lang="en-US" sz="2000" dirty="0" err="1" smtClean="0"/>
              <a:t>это</a:t>
            </a:r>
            <a:r>
              <a:rPr lang="en-US" sz="2000" dirty="0" smtClean="0"/>
              <a:t> </a:t>
            </a:r>
            <a:r>
              <a:rPr lang="en-US" sz="2000" dirty="0" err="1" smtClean="0"/>
              <a:t>земной</a:t>
            </a:r>
            <a:r>
              <a:rPr lang="en-US" sz="2000" dirty="0" smtClean="0"/>
              <a:t> </a:t>
            </a:r>
            <a:r>
              <a:rPr lang="en-US" sz="2000" dirty="0" err="1" smtClean="0"/>
              <a:t>шар</a:t>
            </a:r>
            <a:r>
              <a:rPr lang="en-US" sz="2000" dirty="0" smtClean="0"/>
              <a:t>, </a:t>
            </a:r>
            <a:r>
              <a:rPr lang="en-US" sz="2000" dirty="0" err="1" smtClean="0"/>
              <a:t>вода</a:t>
            </a:r>
            <a:r>
              <a:rPr lang="en-US" sz="2000" dirty="0" smtClean="0"/>
              <a:t>, </a:t>
            </a:r>
            <a:r>
              <a:rPr lang="en-US" sz="2000" dirty="0" err="1" smtClean="0"/>
              <a:t>небо</a:t>
            </a:r>
            <a:r>
              <a:rPr lang="en-US" sz="2000" dirty="0" smtClean="0"/>
              <a:t>, </a:t>
            </a:r>
            <a:r>
              <a:rPr lang="en-US" sz="2000" dirty="0" err="1" smtClean="0"/>
              <a:t>мир</a:t>
            </a:r>
            <a:r>
              <a:rPr lang="en-US" sz="2000" dirty="0" smtClean="0"/>
              <a:t>, </a:t>
            </a:r>
            <a:r>
              <a:rPr lang="en-US" sz="2000" dirty="0" err="1" smtClean="0"/>
              <a:t>лед</a:t>
            </a:r>
            <a:r>
              <a:rPr lang="en-US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428604"/>
            <a:ext cx="5072098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 </a:t>
            </a:r>
            <a:r>
              <a:rPr lang="ru-RU" sz="5400" dirty="0" smtClean="0">
                <a:solidFill>
                  <a:schemeClr val="bg1">
                    <a:lumMod val="50000"/>
                  </a:schemeClr>
                </a:solidFill>
              </a:rPr>
              <a:t>Серый цвет</a:t>
            </a:r>
            <a:endParaRPr lang="ru-RU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Рисунок 2" descr="&amp;Scy;&amp;iecy;&amp;rcy;&amp;ycy;&amp;jcy; &amp;dcy;&amp;iecy;&amp;ncy;&amp;softcy; &amp;Kcy;&amp;acy;&amp;rcy;&amp;tcy;&amp;icy;&amp;ncy;&amp;ycy; &amp;khcy;&amp;ucy;&amp;dcy;&amp;ocy;&amp;zhcy;&amp;ncy;&amp;icy;&amp;kcy;&amp;acy; &amp;Scy;&amp;acy;&amp;ucy;&amp;lcy;&amp;ocy;&amp;vcy; &amp;Ocy;&amp;lcy;&amp;iecy;&amp;gcy; &amp;Ncy;&amp;icy;&amp;kcy;&amp;ocy;&amp;lcy;&amp;acy;&amp;iecy;&amp;vcy;&amp;icy;&amp;chcy; &amp;ZHcy;&amp;icy;&amp;vcy;&amp;ocy;&amp;pcy;&amp;icy;&amp;scy;&amp;softcy;…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000240"/>
            <a:ext cx="4071966" cy="440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KHcy;&amp;ucy;&amp;dcy;&amp;ocy;&amp;zhcy;&amp;iecy;&amp;scy;&amp;tcy;&amp;vcy;&amp;iecy;&amp;ncy;&amp;ncy;&amp;acy;&amp;yacy; &amp;gcy;&amp;acy;&amp;lcy;&amp;iecy;&amp;rcy;&amp;iecy;&amp;yacy; 17 &amp;vcy;&amp;iecy;&amp;kcy; - &amp;kcy;&amp;acy;&amp;rcy;&amp;tcy;&amp;icy;&amp;ncy;&amp;ycy; 18 &amp;vcy;&amp;iecy;&amp;kcy;&amp;acy; - &amp;Pcy;&amp;icy;&amp;kcy;&amp;acy;&amp;scy;&amp;scy;&amp;ocy;, &amp;Pcy;&amp;acy;&amp;bcy;&amp;lcy;&amp;ocy; - &amp;Bcy;&amp;ucy;&amp;kcy;&amp;iecy;&amp;tcy; &amp;tscy;&amp;vcy;&amp;iecy;&amp;tcy;&amp;ocy;&amp;vcy; &amp;vcy; &amp;scy;&amp;iecy;&amp;rcy;&amp;ocy;&amp;mcy; &amp;kcy;&amp;ucy;&amp;vcy;&amp;shcy;&amp;icy;&amp;ncy;&amp;iecy;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00240"/>
            <a:ext cx="378621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6050" y="500042"/>
            <a:ext cx="32861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Серый </a:t>
            </a:r>
            <a:r>
              <a:rPr lang="ru-RU" sz="2000" dirty="0" smtClean="0"/>
              <a:t> живет на границе черного и белого.</a:t>
            </a:r>
            <a:r>
              <a:rPr lang="ru-RU" sz="2000" cap="small" dirty="0" smtClean="0"/>
              <a:t> </a:t>
            </a:r>
            <a:r>
              <a:rPr lang="ru-RU" sz="2000" dirty="0" smtClean="0"/>
              <a:t>Сам по себе нейтральный, обладает утонченной красотой, особенно при сочетании с яркими цветами. Часто воспринимается как цвет города, современных офисов, асфальта и  пыли.</a:t>
            </a:r>
          </a:p>
          <a:p>
            <a:endParaRPr lang="ru-RU" sz="2000" dirty="0" smtClean="0"/>
          </a:p>
          <a:p>
            <a:endParaRPr lang="ru-RU" dirty="0"/>
          </a:p>
        </p:txBody>
      </p:sp>
      <p:pic>
        <p:nvPicPr>
          <p:cNvPr id="3" name="Рисунок 2" descr="&amp;Dcy;&amp;acy;&amp;mcy;&amp;acy; &amp;scy; &amp;bcy;&amp;ucy;&amp;kcy;&amp;iecy;&amp;tcy;&amp;ocy;&amp;mcy; &amp;tscy;&amp;vcy;&amp;iecy;&amp;tcy;&amp;ocy;&amp;vcy;, &amp;vcy;&amp;icy;&amp;dcy; &amp;scy;&amp;ocy; &amp;scy;&amp;pcy;&amp;icy;&amp;ncy;&amp;ycy; :: &amp;Scy;&amp;iocy;&amp;rcy;&amp;acy; &amp;ZHcy;&amp;ocy;&amp;rcy;&amp;zhcy;-&amp;Pcy;&amp;softcy;&amp;iecy;&amp;rcy; :: &amp;Kcy;&amp;acy;&amp;rcy;&amp;tcy;&amp;icy;&amp;ncy;&amp;ycy; :: &amp;SHcy;&amp;iecy;&amp;dcy;&amp;iecy;&amp;vcy;&amp;rcy;&amp;ycy; &amp;mcy;&amp;icy;&amp;rcy;&amp;ocy;&amp;vcy;&amp;ocy;&amp;jcy; &amp;zhcy;&amp;icy;&amp;vcy;&amp;ocy;&amp;pcy;&amp;icy;&amp;scy;&amp;i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Scy;&amp;iecy;&amp;rcy;&amp;softcy;&amp;iecy;&amp;zcy;&amp;ncy;&amp;ycy;&amp;iecy; &amp;Scy;&amp;iecy;&amp;rcy;&amp;ycy;&amp;jcy; &amp;kcy;&amp;ocy;&amp;tcy; HD &amp;ocy;&amp;bcy;&amp;ocy;&amp;icy; &amp;dcy;&amp;lcy;&amp;yacy; &amp;rcy;&amp;acy;&amp;bcy;&amp;ocy;&amp;chcy;&amp;iecy;&amp;gcy;&amp;ocy; &amp;scy;&amp;tcy;&amp;ocy;&amp;lcy;&amp;acy;: High Definit…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857628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Tcy;&amp;iecy;&amp;scy;&amp;tcy;&amp;ocy;&amp;vcy;&amp;ycy;&amp;jcy; &amp;scy;&amp;acy;&amp;jcy;&amp;tcy;, &amp;scy;&amp;ocy;&amp;bcy;&amp;rcy;&amp;acy;&amp;ncy;&amp;ncy;&amp;ycy;&amp;jcy; &amp;ncy;&amp;acy; Api GdeFon / &amp;Kcy;&amp;acy;&amp;rcy;&amp;tcy;&amp;icy;&amp;ncy;&amp;kcy;&amp;a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3643314"/>
            <a:ext cx="4714908" cy="288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Rcy;&amp;acy;&amp;zcy;&amp;rcy;&amp;iecy;&amp;shcy;&amp;iecy;&amp;ncy;&amp;icy;&amp;iecy; 1920x1080, &amp;Tcy;&amp;iecy;&amp;kcy;&amp;scy;&amp;tcy;&amp;ucy;&amp;rcy;&amp;acy;, &amp;scy;&amp;iecy;&amp;rcy;&amp;ycy;&amp;jcy;, &amp;fcy;&amp;ocy;&amp;ncy;, &amp;dcy;&amp;ocy;&amp;rcy;&amp;ocy;&amp;gcy;&amp;acy;, &amp;rcy;&amp;acy;&amp;zcy;&amp;mcy;&amp;iecy;&amp;tcy;&amp;kcy;&amp;acy;, &amp;zhcy;&amp;iecy;&amp;lcy;&amp;tcy;&amp;ycy;&amp;iecy;, &amp;acy;&amp;scy;&amp;fcy;&amp;acy;&amp;lcy;&amp;softcy;&amp;tcy;, &amp;ucy;&amp;zhcy;&amp;iecy; 16958-&amp;yacy; &amp;kcy;&amp;acy;&amp;rcy;&amp;tcy;&amp;icy;&amp;ncy;&amp;kcy;&amp;acy; &amp;vcy; &amp;bcy;&amp;acy;&amp;zcy;&amp;iecy; zwalls.ru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928802"/>
            <a:ext cx="2571768" cy="152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Scy;&amp;iecy;&amp;rcy;&amp;acy;&amp;yacy; Audi Shooting-Brake-Concept, Audi, &amp;acy;&amp;vcy;&amp;tcy;&amp;ocy;&amp;mcy;&amp;ocy;&amp;bcy;&amp;icy;&amp;lcy;&amp;icy;, &amp;kcy;&amp;ocy;&amp;ncy;&amp;tscy;&amp;iecy;&amp;pcy;&amp;tcy;, &amp;lcy;&amp;ucy;&amp;chcy;&amp;shcy;&amp;iecy;&amp;iecy;, &amp;scy;&amp;iecy;&amp;rcy;&amp;iecy;&amp;bcy;&amp;rcy;&amp;icy;&amp;scy;&amp;tcy;&amp;ocy;&amp;iecy;, &amp;scy;&amp;iecy;&amp;rcy;&amp;ocy;&amp;iecy;, &amp;tcy;&amp;iecy;&amp;khcy;&amp;ncy;&amp;icy;&amp;kcy;&amp;acy; 1152&amp;khcy;864 - &amp;Ocy;&amp;bcy;&amp;ocy;&amp;icy; &amp;dcy;&amp;lcy;&amp;yacy; &amp;rcy;&amp;acy;&amp;bcy;&amp;ocy;&amp;chcy;&amp;iecy;&amp;gcy;&amp;ocy; &amp;scy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66"/>
            <a:ext cx="2571768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500042"/>
            <a:ext cx="6572296" cy="923330"/>
          </a:xfrm>
          <a:prstGeom prst="rect">
            <a:avLst/>
          </a:prstGeom>
          <a:solidFill>
            <a:schemeClr val="accent6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</a:rPr>
              <a:t>    Коричневый цвет</a:t>
            </a:r>
            <a:endParaRPr lang="ru-RU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 descr="&amp;Kcy;&amp;ocy;&amp;rcy;&amp;icy;&amp;chcy;&amp;ncy;&amp;iecy;&amp;vcy;&amp;acy;&amp;yacy; &amp;shcy;&amp;ocy;&amp;kcy;&amp;ocy;&amp;lcy;&amp;acy;&amp;dcy;&amp;ncy;&amp;ocy;&amp;scy;&amp;tcy;&amp;softcy; &amp;ncy;&amp;acy; &amp;pcy;&amp;ocy;&amp;pcy;&amp;ocy;&amp;lcy;&amp;acy;&amp;mcy; &amp;scy; &amp;ucy;&amp;yucy;&amp;tcy;&amp;ocy;&amp;mcy;. &amp;Icy;&amp;ncy;&amp;tcy;&amp;iecy;&amp;rcy;&amp;iecy;&amp;scy;&amp;ncy;&amp;ocy;&amp;iecy; &amp;ocy; &amp;kcy;&amp;ocy;&amp;rcy;&amp;icy;&amp;chcy;&amp;ncy;&amp;iecy;&amp;vcy;&amp;ocy;&amp;mcy; &amp;tscy;&amp;vcy;&amp;iecy;&amp;tcy;&amp;iecy;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00240"/>
            <a:ext cx="3857652" cy="436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Kcy;&amp;ocy;&amp;rcy;&amp;icy;&amp;chcy;&amp;ncy;&amp;iecy;&amp;vcy;&amp;acy;&amp;yacy; &amp;shcy;&amp;ocy;&amp;kcy;&amp;ocy;&amp;lcy;&amp;acy;&amp;dcy;&amp;ncy;&amp;ocy;&amp;scy;&amp;tcy;&amp;softcy; &amp;ncy;&amp;acy; &amp;pcy;&amp;ocy;&amp;pcy;&amp;ocy;&amp;lcy;&amp;acy;&amp;mcy; &amp;scy; &amp;ucy;&amp;yucy;&amp;tcy;&amp;ocy;&amp;mcy;. &amp;Icy;&amp;ncy;&amp;tcy;&amp;iecy;&amp;rcy;&amp;iecy;&amp;scy;&amp;ncy;&amp;ocy;&amp;iecy; &amp;ocy; &amp;kcy;&amp;ocy;&amp;rcy;&amp;icy;&amp;chcy;&amp;ncy;&amp;iecy;&amp;vcy;&amp;ocy;&amp;mcy; &amp;tscy;&amp;vcy;&amp;iecy;&amp;tcy;&amp;iecy;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00240"/>
            <a:ext cx="414340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8926" y="142852"/>
            <a:ext cx="3286148" cy="4390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Коричневый</a:t>
            </a:r>
            <a:r>
              <a:rPr lang="en-US" dirty="0" smtClean="0"/>
              <a:t> </a:t>
            </a:r>
            <a:r>
              <a:rPr lang="en-US" dirty="0" err="1" smtClean="0"/>
              <a:t>цвет</a:t>
            </a:r>
            <a:r>
              <a:rPr lang="en-US" dirty="0" smtClean="0"/>
              <a:t>, </a:t>
            </a:r>
            <a:r>
              <a:rPr lang="en-US" dirty="0" err="1" smtClean="0"/>
              <a:t>как</a:t>
            </a:r>
            <a:r>
              <a:rPr lang="en-US" dirty="0" smtClean="0"/>
              <a:t> </a:t>
            </a:r>
            <a:r>
              <a:rPr lang="en-US" dirty="0" err="1" smtClean="0"/>
              <a:t>цвет</a:t>
            </a:r>
            <a:r>
              <a:rPr lang="en-US" dirty="0" smtClean="0"/>
              <a:t> </a:t>
            </a:r>
            <a:r>
              <a:rPr lang="en-US" dirty="0" err="1" smtClean="0"/>
              <a:t>матери</a:t>
            </a:r>
            <a:r>
              <a:rPr lang="ru-RU" dirty="0" smtClean="0"/>
              <a:t>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dirty="0" err="1" smtClean="0"/>
              <a:t>земли</a:t>
            </a:r>
            <a:r>
              <a:rPr lang="en-US" dirty="0" smtClean="0"/>
              <a:t> </a:t>
            </a:r>
            <a:r>
              <a:rPr lang="en-US" dirty="0" err="1" smtClean="0"/>
              <a:t>ассоциируется</a:t>
            </a:r>
            <a:r>
              <a:rPr lang="en-US" dirty="0" smtClean="0"/>
              <a:t> с </a:t>
            </a:r>
            <a:r>
              <a:rPr lang="en-US" dirty="0" err="1" smtClean="0"/>
              <a:t>прочностью</a:t>
            </a:r>
            <a:r>
              <a:rPr lang="en-US" dirty="0" smtClean="0"/>
              <a:t> и </a:t>
            </a:r>
            <a:r>
              <a:rPr lang="en-US" dirty="0" err="1" smtClean="0"/>
              <a:t>надежностью</a:t>
            </a:r>
            <a:r>
              <a:rPr lang="en-US" dirty="0" smtClean="0"/>
              <a:t>. </a:t>
            </a:r>
            <a:r>
              <a:rPr lang="en-US" dirty="0" err="1" smtClean="0"/>
              <a:t>Слово</a:t>
            </a:r>
            <a:r>
              <a:rPr lang="en-US" dirty="0" smtClean="0"/>
              <a:t> «</a:t>
            </a:r>
            <a:r>
              <a:rPr lang="en-US" dirty="0" err="1" smtClean="0"/>
              <a:t>коричневый</a:t>
            </a:r>
            <a:r>
              <a:rPr lang="en-US" dirty="0" smtClean="0"/>
              <a:t>» в </a:t>
            </a:r>
            <a:r>
              <a:rPr lang="en-US" dirty="0" err="1" smtClean="0"/>
              <a:t>нашем</a:t>
            </a:r>
            <a:r>
              <a:rPr lang="en-US" dirty="0" smtClean="0"/>
              <a:t> </a:t>
            </a:r>
            <a:r>
              <a:rPr lang="en-US" dirty="0" err="1" smtClean="0"/>
              <a:t>языке</a:t>
            </a:r>
            <a:r>
              <a:rPr lang="en-US" dirty="0" smtClean="0"/>
              <a:t> </a:t>
            </a:r>
            <a:r>
              <a:rPr lang="en-US" dirty="0" err="1" smtClean="0"/>
              <a:t>происходит</a:t>
            </a:r>
            <a:r>
              <a:rPr lang="en-US" dirty="0" smtClean="0"/>
              <a:t> </a:t>
            </a:r>
            <a:r>
              <a:rPr lang="en-US" dirty="0" err="1" smtClean="0"/>
              <a:t>от</a:t>
            </a:r>
            <a:r>
              <a:rPr lang="en-US" dirty="0" smtClean="0"/>
              <a:t> </a:t>
            </a:r>
            <a:r>
              <a:rPr lang="en-US" dirty="0" err="1" smtClean="0"/>
              <a:t>слов</a:t>
            </a:r>
            <a:r>
              <a:rPr lang="en-US" dirty="0" smtClean="0"/>
              <a:t> «</a:t>
            </a:r>
            <a:r>
              <a:rPr lang="en-US" dirty="0" err="1" smtClean="0"/>
              <a:t>кора</a:t>
            </a:r>
            <a:r>
              <a:rPr lang="en-US" dirty="0" smtClean="0"/>
              <a:t>», «</a:t>
            </a:r>
            <a:r>
              <a:rPr lang="en-US" dirty="0" err="1" smtClean="0"/>
              <a:t>корица</a:t>
            </a:r>
            <a:r>
              <a:rPr lang="en-US" dirty="0" smtClean="0"/>
              <a:t>». </a:t>
            </a:r>
            <a:r>
              <a:rPr lang="en-US" dirty="0" err="1" smtClean="0"/>
              <a:t>То</a:t>
            </a:r>
            <a:r>
              <a:rPr lang="en-US" dirty="0" smtClean="0"/>
              <a:t> </a:t>
            </a:r>
            <a:r>
              <a:rPr lang="en-US" dirty="0" err="1" smtClean="0"/>
              <a:t>есть</a:t>
            </a:r>
            <a:r>
              <a:rPr lang="en-US" dirty="0" smtClean="0"/>
              <a:t> </a:t>
            </a:r>
            <a:r>
              <a:rPr lang="en-US" dirty="0" err="1" smtClean="0"/>
              <a:t>буквально</a:t>
            </a:r>
            <a:r>
              <a:rPr lang="en-US" dirty="0" smtClean="0"/>
              <a:t> </a:t>
            </a:r>
            <a:r>
              <a:rPr lang="en-US" dirty="0" err="1" smtClean="0"/>
              <a:t>это</a:t>
            </a:r>
            <a:r>
              <a:rPr lang="en-US" dirty="0" smtClean="0"/>
              <a:t> </a:t>
            </a:r>
            <a:r>
              <a:rPr lang="en-US" dirty="0" err="1" smtClean="0"/>
              <a:t>цвет</a:t>
            </a:r>
            <a:r>
              <a:rPr lang="en-US" dirty="0" smtClean="0"/>
              <a:t> </a:t>
            </a:r>
            <a:r>
              <a:rPr lang="en-US" dirty="0" err="1" smtClean="0"/>
              <a:t>коры</a:t>
            </a:r>
            <a:r>
              <a:rPr lang="en-US" dirty="0" smtClean="0"/>
              <a:t> </a:t>
            </a:r>
            <a:r>
              <a:rPr lang="en-US" dirty="0" err="1" smtClean="0"/>
              <a:t>дерева</a:t>
            </a:r>
            <a:r>
              <a:rPr lang="en-US" dirty="0" smtClean="0"/>
              <a:t>. </a:t>
            </a:r>
            <a:r>
              <a:rPr lang="en-US" dirty="0" err="1" smtClean="0"/>
              <a:t>Однако</a:t>
            </a:r>
            <a:r>
              <a:rPr lang="en-US" dirty="0" smtClean="0"/>
              <a:t> </a:t>
            </a:r>
            <a:r>
              <a:rPr lang="en-US" dirty="0" err="1" smtClean="0"/>
              <a:t>это</a:t>
            </a:r>
            <a:r>
              <a:rPr lang="en-US" dirty="0" smtClean="0"/>
              <a:t> </a:t>
            </a:r>
            <a:r>
              <a:rPr lang="en-US" dirty="0" err="1" smtClean="0"/>
              <a:t>еще</a:t>
            </a:r>
            <a:r>
              <a:rPr lang="en-US" dirty="0" smtClean="0"/>
              <a:t> и </a:t>
            </a:r>
            <a:r>
              <a:rPr lang="en-US" dirty="0" err="1" smtClean="0"/>
              <a:t>цвет</a:t>
            </a:r>
            <a:r>
              <a:rPr lang="en-US" dirty="0" smtClean="0"/>
              <a:t>  </a:t>
            </a:r>
            <a:r>
              <a:rPr lang="en-US" dirty="0" err="1" smtClean="0"/>
              <a:t>почвы</a:t>
            </a:r>
            <a:r>
              <a:rPr lang="en-US" dirty="0" smtClean="0"/>
              <a:t>, </a:t>
            </a:r>
            <a:r>
              <a:rPr lang="en-US" dirty="0" err="1" smtClean="0"/>
              <a:t>осенней</a:t>
            </a:r>
            <a:r>
              <a:rPr lang="en-US" dirty="0" smtClean="0"/>
              <a:t> </a:t>
            </a:r>
            <a:r>
              <a:rPr lang="en-US" dirty="0" err="1" smtClean="0"/>
              <a:t>травы</a:t>
            </a:r>
            <a:r>
              <a:rPr lang="en-US" dirty="0" smtClean="0"/>
              <a:t> и </a:t>
            </a:r>
            <a:r>
              <a:rPr lang="en-US" dirty="0" err="1" smtClean="0"/>
              <a:t>листьев</a:t>
            </a:r>
            <a:r>
              <a:rPr lang="en-US" dirty="0" smtClean="0"/>
              <a:t>, </a:t>
            </a:r>
            <a:r>
              <a:rPr lang="en-US" dirty="0" err="1" smtClean="0"/>
              <a:t>очень</a:t>
            </a:r>
            <a:r>
              <a:rPr lang="en-US" dirty="0" smtClean="0"/>
              <a:t> </a:t>
            </a:r>
            <a:r>
              <a:rPr lang="en-US" dirty="0" err="1" smtClean="0"/>
              <a:t>смуглой</a:t>
            </a:r>
            <a:r>
              <a:rPr lang="en-US" dirty="0" smtClean="0"/>
              <a:t> </a:t>
            </a:r>
            <a:r>
              <a:rPr lang="en-US" dirty="0" err="1" smtClean="0"/>
              <a:t>кожи</a:t>
            </a:r>
            <a:r>
              <a:rPr lang="en-US" dirty="0" smtClean="0"/>
              <a:t> и </a:t>
            </a:r>
            <a:r>
              <a:rPr lang="en-US" dirty="0" err="1" smtClean="0"/>
              <a:t>шерсти</a:t>
            </a:r>
            <a:r>
              <a:rPr lang="en-US" dirty="0" smtClean="0"/>
              <a:t> </a:t>
            </a:r>
            <a:r>
              <a:rPr lang="en-US" dirty="0" err="1" smtClean="0"/>
              <a:t>многих</a:t>
            </a:r>
            <a:r>
              <a:rPr lang="en-US" dirty="0" smtClean="0"/>
              <a:t> </a:t>
            </a:r>
            <a:r>
              <a:rPr lang="en-US" dirty="0" err="1" smtClean="0"/>
              <a:t>животных</a:t>
            </a:r>
            <a:r>
              <a:rPr lang="en-US" dirty="0" smtClean="0"/>
              <a:t>. </a:t>
            </a:r>
            <a:r>
              <a:rPr lang="en-US" dirty="0" err="1" smtClean="0"/>
              <a:t>Это</a:t>
            </a:r>
            <a:r>
              <a:rPr lang="en-US" dirty="0" smtClean="0"/>
              <a:t> </a:t>
            </a:r>
            <a:r>
              <a:rPr lang="en-US" dirty="0" err="1" smtClean="0"/>
              <a:t>самый</a:t>
            </a:r>
            <a:r>
              <a:rPr lang="en-US" dirty="0" smtClean="0"/>
              <a:t> </a:t>
            </a:r>
            <a:r>
              <a:rPr lang="en-US" dirty="0" err="1" smtClean="0"/>
              <a:t>естественный</a:t>
            </a:r>
            <a:r>
              <a:rPr lang="en-US" dirty="0" smtClean="0"/>
              <a:t> </a:t>
            </a:r>
            <a:r>
              <a:rPr lang="en-US" dirty="0" err="1" smtClean="0"/>
              <a:t>цвет</a:t>
            </a:r>
            <a:r>
              <a:rPr lang="en-US" dirty="0" smtClean="0"/>
              <a:t>, </a:t>
            </a:r>
            <a:r>
              <a:rPr lang="en-US" dirty="0" err="1" smtClean="0"/>
              <a:t>окружающий</a:t>
            </a:r>
            <a:r>
              <a:rPr lang="en-US" dirty="0" smtClean="0"/>
              <a:t> </a:t>
            </a:r>
            <a:r>
              <a:rPr lang="en-US" dirty="0" err="1" smtClean="0"/>
              <a:t>нас</a:t>
            </a:r>
            <a:r>
              <a:rPr lang="en-US" dirty="0" smtClean="0"/>
              <a:t> </a:t>
            </a:r>
            <a:r>
              <a:rPr lang="en-US" dirty="0" err="1" smtClean="0"/>
              <a:t>повсюду</a:t>
            </a:r>
            <a:r>
              <a:rPr lang="en-US" dirty="0" smtClean="0"/>
              <a:t>. </a:t>
            </a:r>
            <a:endParaRPr lang="ru-RU" dirty="0"/>
          </a:p>
        </p:txBody>
      </p:sp>
      <p:pic>
        <p:nvPicPr>
          <p:cNvPr id="3" name="Рисунок 2" descr="&amp;Kcy;&amp;ocy;&amp;rcy;&amp;icy;&amp;chcy;&amp;ncy;&amp;iecy;&amp;vcy;&amp;acy;&amp;yacy; &amp;shcy;&amp;ocy;&amp;kcy;&amp;ocy;&amp;lcy;&amp;acy;&amp;dcy;&amp;ncy;&amp;ocy;&amp;scy;&amp;tcy;&amp;softcy; &amp;ncy;&amp;acy; &amp;pcy;&amp;ocy;&amp;pcy;&amp;ocy;&amp;lcy;&amp;acy;&amp;mcy; &amp;scy; &amp;ucy;&amp;yucy;&amp;tcy;&amp;ocy;&amp;mcy;. &amp;Icy;&amp;ncy;&amp;tcy;&amp;iecy;&amp;rcy;&amp;iecy;&amp;scy;&amp;ncy;&amp;ocy;&amp;iecy; &amp;ocy; &amp;kcy;&amp;ocy;&amp;rcy;&amp;icy;&amp;chcy;&amp;ncy;&amp;iecy;&amp;vcy;&amp;ocy;&amp;mcy; &amp;tscy;&amp;vcy;&amp;iecy;&amp;tcy;&amp;iecy;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14818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Kcy;&amp;ocy;&amp;rcy;&amp;icy;&amp;chcy;&amp;ncy;&amp;iecy;&amp;vcy;&amp;acy;&amp;yacy; &amp;shcy;&amp;ocy;&amp;kcy;&amp;ocy;&amp;lcy;&amp;acy;&amp;dcy;&amp;ncy;&amp;ocy;&amp;scy;&amp;tcy;&amp;softcy; &amp;ncy;&amp;acy; &amp;pcy;&amp;ocy;&amp;pcy;&amp;ocy;&amp;lcy;&amp;acy;&amp;mcy; &amp;scy; &amp;ucy;&amp;yucy;&amp;tcy;&amp;ocy;&amp;mcy;. &amp;Icy;&amp;ncy;&amp;tcy;&amp;iecy;&amp;rcy;&amp;iecy;&amp;scy;&amp;ncy;&amp;ocy;&amp;iecy; &amp;ocy; &amp;kcy;&amp;ocy;&amp;rcy;&amp;icy;&amp;chcy;&amp;ncy;&amp;iecy;&amp;vcy;&amp;ocy;&amp;mcy; &amp;tscy;&amp;vcy;&amp;iecy;&amp;tcy;&amp;iecy;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52888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90 Marvelous Mixed HQ Color HD Best Wallpapers &quot; ALLDAY - &amp;ncy;&amp;acy;…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4429132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Ocy;&amp;bcy;&amp;ocy;&amp;icy; &amp;kcy;&amp;ocy;&amp;rcy;&amp;icy;&amp;chcy;&amp;ncy;&amp;iecy;&amp;vcy;&amp;ycy;&amp;iecy; &amp;ocy;&amp;bcy;&amp;ocy;&amp;icy; (&amp;fcy;&amp;ocy;&amp;tcy;&amp;ocy;, &amp;scy;&amp;ucy;&amp;khcy;&amp;icy;&amp;iecy;, &amp;ocy;&amp;scy;&amp;iecy;&amp;ncy;&amp;softcy;, &amp;kcy;&amp;acy;&amp;rcy;&amp;tcy;&amp;icy;&amp;ncy;&amp;kcy;&amp;acy;), &amp;lcy;&amp;icy;&amp;scy;&amp;tcy;&amp;softcy;&amp;yacy; 52980 / &amp;Rcy;&amp;acy;&amp;zcy;&amp;dcy;&amp;iecy;&amp;lcy;: &amp;Mcy;&amp;acy;&amp;kcy;&amp;rcy;&amp;ocy; / &amp;Gcy;&amp;ucy;&amp;dcy;&amp;fcy;&amp;ocy;&amp;ncy;.&amp;rcy;&amp;fcy; (GoodFon)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4500570"/>
            <a:ext cx="230505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0 &amp;scy;&amp;acy;&amp;mcy;&amp;ycy;&amp;khcy; &amp;icy;&amp;zcy;&amp;vcy;&amp;iecy;&amp;scy;&amp;tcy;&amp;ncy;&amp;ycy;&amp;khcy; &amp;acy;&amp;lcy;&amp;mcy;&amp;acy;&amp;zcy;&amp;ocy;&amp;vcy; &amp;icy; &amp;bcy;&amp;rcy;&amp;icy;&amp;lcy;&amp;lcy;&amp;icy;&amp;acy;&amp;ncy;&amp;tcy;&amp;ocy;&amp;v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214290"/>
            <a:ext cx="249554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&amp;Kcy;&amp;ocy;&amp;rcy;&amp;icy;&amp;chcy;&amp;ncy;&amp;iecy;&amp;vcy;&amp;acy;&amp;yacy; &amp;shcy;&amp;ocy;&amp;kcy;&amp;ocy;&amp;lcy;&amp;acy;&amp;dcy;&amp;ncy;&amp;ocy;&amp;scy;&amp;tcy;&amp;softcy; &amp;ncy;&amp;acy; &amp;pcy;&amp;ocy;&amp;pcy;&amp;ocy;&amp;lcy;&amp;acy;&amp;mcy; &amp;scy; &amp;ucy;&amp;yucy;&amp;tcy;&amp;ocy;&amp;mcy;. &amp;Icy;&amp;ncy;&amp;tcy;&amp;iecy;&amp;rcy;&amp;iecy;&amp;scy;&amp;ncy;&amp;ocy;&amp;iecy; &amp;ocy; &amp;kcy;&amp;ocy;&amp;rcy;&amp;icy;&amp;chcy;&amp;ncy;&amp;iecy;&amp;vcy;&amp;ocy;&amp;mcy; &amp;tscy;&amp;vcy;&amp;iecy;&amp;tcy;&amp;iecy;.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3636" y="2000240"/>
            <a:ext cx="2714644" cy="21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4678" y="214290"/>
            <a:ext cx="3214710" cy="3928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Проблема символики цвета очень сложна и требует своего специального изучения с привлечением данных исторической лингвистики, мировой художественной культуры, фольклористики и этнографии. Эта тема настолько велика и обширна для изучения, как и культура человечества. </a:t>
            </a:r>
            <a:endParaRPr lang="ru-RU" sz="2000" dirty="0"/>
          </a:p>
        </p:txBody>
      </p:sp>
      <p:pic>
        <p:nvPicPr>
          <p:cNvPr id="39938" name="Picture 2" descr="CDATA &amp;Lcy;&amp;iecy;&amp;ocy;&amp;ncy;&amp;icy;&amp;dcy; &amp;Acy;&amp;fcy;&amp;rcy;&amp;iecy;&amp;mcy;&amp;ocy;&amp;vcy;. &amp;Rcy;&amp;acy;&amp;dcy;&amp;ucy;&amp;zhcy;&amp;ncy;&amp;ocy;&amp;iecy; &amp;bcy;&amp;iecy;&amp;zcy;&amp;ucy;&amp;mcy;&amp;icy;&amp;iecy;! Virtual City - &amp;kcy;&amp;icy;&amp;bcy;&amp;iecy;&amp;rcy;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2571768" cy="1857388"/>
          </a:xfrm>
          <a:prstGeom prst="rect">
            <a:avLst/>
          </a:prstGeom>
          <a:noFill/>
        </p:spPr>
      </p:pic>
      <p:pic>
        <p:nvPicPr>
          <p:cNvPr id="5" name="Picture 2" descr="&amp;KHcy;&amp;ucy;&amp;dcy;&amp;ocy;&amp;zhcy;&amp;ncy;&amp;icy;&amp;kcy; &amp;Acy;&amp;fcy;&amp;rcy;&amp;iecy;&amp;mcy;&amp;ocy;&amp;v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071942"/>
            <a:ext cx="3214710" cy="2500107"/>
          </a:xfrm>
          <a:prstGeom prst="rect">
            <a:avLst/>
          </a:prstGeom>
          <a:noFill/>
        </p:spPr>
      </p:pic>
      <p:pic>
        <p:nvPicPr>
          <p:cNvPr id="39942" name="Picture 6" descr="E045 30*40 -&amp;Dcy;&amp;iecy;&amp;tcy;&amp;icy;+&amp;Vcy;&amp;zcy;&amp;rcy;&amp;ocy;&amp;scy;&amp;lcy;&amp;ycy;&amp;iecy; *&amp;Kcy;&amp;acy;&amp;rcy;&amp;tcy;&amp;icy;&amp;ncy;&amp;acy; &amp;scy;&amp;vcy;&amp;ocy;&amp;icy;&amp;mcy;&amp;icy; &amp;rcy;&amp;ucy;&amp;kcy;&amp;acy;&amp;mcy;&amp;icy;*&amp;Vcy; &amp;ucy;&amp;pcy;&amp;acy;&amp;kcy;&amp;ocy;&amp;vcy;&amp;kcy;&amp;iecy;: &amp;khcy;&amp;ocy;&amp;lcy;&amp;scy;&amp;tcy;(&amp;khcy;&amp;lcy;&amp;ocy;&amp;pcy;&amp;ocy;&amp;kcy;), &amp;rcy;&amp;acy;&amp;mcy;&amp;acy;-&amp;dcy;&amp;iecy;&amp;rcy;&amp;iecy;&amp;vcy;&amp;ocy;, 2 &amp;kcy;&amp;icy;&amp;scy;&amp;tcy;&amp;icy;, &amp;kcy;&amp;rcy;&amp;acy;&amp;scy;&amp;kcy;&amp;icy; &amp;icy; &amp;scy;&amp;pcy;&amp;iecy;&amp;tscy;&amp;icy;&amp;fcy;&amp;icy;&amp;kcy;&amp;acy;&amp;tscy;&amp;icy;&amp;yacy;.&amp;tcy;: &amp;khcy;&amp;ocy;&amp;lcy;&amp;scy;&amp;t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2428869"/>
            <a:ext cx="2928958" cy="4143404"/>
          </a:xfrm>
          <a:prstGeom prst="rect">
            <a:avLst/>
          </a:prstGeom>
          <a:noFill/>
        </p:spPr>
      </p:pic>
      <p:pic>
        <p:nvPicPr>
          <p:cNvPr id="39944" name="Picture 8" descr="&amp;ZHcy;&amp;icy;&amp;zcy;&amp;ncy;&amp;softcy; &amp;mcy;&amp;acy;&amp;lcy;&amp;iecy;&amp;ncy;&amp;softcy;&amp;kcy;&amp;ocy;&amp;gcy;&amp;ocy; &amp;chcy;&amp;iecy;&amp;lcy;&amp;ocy;&amp;vcy;&amp;iecy;&amp;kcy;&amp;acy;. - &amp;Bcy;&amp;ucy;&amp;jcy;&amp;scy;&amp;tcy;&amp;vcy;&amp;ocy; &amp;kcy;&amp;rcy;&amp;acy;&amp;scy;&amp;ocy;&amp;kcy; &amp;ocy;&amp;tcy; &amp;Lcy;&amp;iecy;&amp;ocy;&amp;ncy;&amp;icy;&amp;dcy;&amp;acy; &amp;Acy;&amp;fcy;&amp;rcy;&amp;iecy;&amp;mcy;&amp;ocy;&amp;vcy;&amp;a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071942"/>
            <a:ext cx="1848629" cy="2514136"/>
          </a:xfrm>
          <a:prstGeom prst="rect">
            <a:avLst/>
          </a:prstGeom>
          <a:noFill/>
        </p:spPr>
      </p:pic>
      <p:pic>
        <p:nvPicPr>
          <p:cNvPr id="39946" name="Picture 10" descr="&amp;Ncy;&amp;acy;&amp;zcy;&amp;vcy;&amp;acy;&amp;ncy;&amp;icy;&amp;iecy; &amp;Kcy;&amp;acy;&amp;rcy;&amp;tcy;&amp;icy;&amp;ncy;&amp;ycy; &amp;Ncy;&amp;iecy;&amp;icy;&amp;zcy;&amp;vcy;&amp;iecy;&amp;scy;&amp;tcy;&amp;ncy;&amp;ocy; 000113, &amp;Acy;&amp;fcy;&amp;rcy;&amp;iecy;&amp;mcy;&amp;ocy;&amp;vcy; &amp;Lcy;&amp;iecy;&amp;ocy;&amp;ncy;&amp;icy;&amp;dcy;. 681x840. &amp;Pcy;&amp;rcy;&amp;ocy;&amp;scy;&amp;mcy;&amp;ocy;&amp;tcy;&amp;rcy;&amp;ocy;&amp;vcy;: 218. &amp;Ocy;&amp;bcy;&amp;ncy;&amp;ocy;&amp;vcy;&amp;lcy;&amp;iecy;&amp;ncy;&amp;ocy;: 06 &amp;Icy;&amp;yucy;&amp;ncy;&amp;yacy; 2013 &amp;gcy;. www.ArtScroll.ru - &amp;Scy;&amp;vcy;&amp;icy;&amp;tcy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57950" y="357166"/>
            <a:ext cx="2428892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500042"/>
            <a:ext cx="6929486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7030A0"/>
                </a:solidFill>
              </a:rPr>
              <a:t> Спасибо за внимание!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Picture 4" descr="Paintings - Search Results - Berita Terki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857364"/>
            <a:ext cx="6286544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428604"/>
            <a:ext cx="5500726" cy="92333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    Красный цвет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Красные ягоды и первый снег картина картины репродукции репродукция живопись цветы натюрморт художник репродукции картин известных художников картины великих художников картины известных художников репродукция картин заказать репродукцию заказать репродукцию картины">
            <a:hlinkClick r:id="rId2" tooltip="&quot;Красные ягоды и первый снег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371477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" descr="Van_Gog_Vinsent_Villem063.jpg - &amp;Vcy;&amp;acy;&amp;ncy; &amp;Gcy;&amp;ocy;&amp;gcy; &amp;Vcy;&amp;icy;&amp;ncy;&amp;scy;&amp;iecy;&amp;ncy;&amp;tcy; &amp;Vcy;&amp;icy;&amp;lcy;&amp;lcy;&amp;iecy;&amp;mcy;-&amp;Ncy;&amp;acy;&amp;tcy;&amp;yucy;&amp;rcy;&amp;mcy;&amp;ocy;&amp;rcy;&amp;tcy; &amp;scy; &amp;kcy;&amp;rcy;&amp;acy;&amp;scy;&amp;ncy;&amp;ycy;&amp;mcy;&amp;icy; &amp;gcy;&amp;lcy;&amp;acy;&amp;dcy;&amp;icy;&amp;ocy;&amp;lcy;&amp;ucy;&amp;scy;&amp;acy;&amp;mcy;&amp;i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071678"/>
            <a:ext cx="3286148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8992" y="785794"/>
            <a:ext cx="26432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libri" pitchFamily="34" charset="0"/>
              </a:rPr>
              <a:t>Красный цвет</a:t>
            </a:r>
            <a:r>
              <a:rPr lang="ru-RU" sz="2000" dirty="0" smtClean="0">
                <a:latin typeface="Calibri" pitchFamily="34" charset="0"/>
              </a:rPr>
              <a:t> прежде всего ассоциируется с кровью и огнем. Красное символизирует радость, красоту, любовь и полноту </a:t>
            </a:r>
            <a:r>
              <a:rPr lang="ru-RU" sz="2000" dirty="0" smtClean="0">
                <a:latin typeface="Calibri" pitchFamily="34" charset="0"/>
              </a:rPr>
              <a:t>жизни.</a:t>
            </a:r>
            <a:endParaRPr lang="ru-RU" sz="2000" dirty="0">
              <a:latin typeface="Calibri" pitchFamily="34" charset="0"/>
            </a:endParaRPr>
          </a:p>
        </p:txBody>
      </p:sp>
      <p:pic>
        <p:nvPicPr>
          <p:cNvPr id="3" name="Рисунок 2" descr="&amp;Ocy;&amp;bcy;&amp;ocy;&amp;icy; &amp;rcy;&amp;ocy;&amp;zcy;&amp;acy;, &amp;kcy;&amp;rcy;&amp;acy;&amp;scy;&amp;ncy;&amp;acy;&amp;yacy;, &amp;tcy;&amp;iecy;&amp;mcy;&amp;ncy;&amp;ycy;&amp;jcy; &amp;fcy;&amp;ocy;&amp;ncy; &amp;dcy;&amp;lcy;&amp;yacy; &amp;rcy;&amp;acy;&amp;bcy;&amp;ocy;&amp;chcy;&amp;iecy;&amp;gcy;&amp;ocy; &amp;scy;&amp;tcy;&amp;ocy;&amp;lcy;&amp;acy; - &amp;kcy;&amp;acy;&amp;rcy;&amp;tcy;&amp;icy;&amp;ncy;&amp;kcy;&amp;acy;…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857628"/>
            <a:ext cx="3071834" cy="273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pravmir.ru/wp-content/uploads/2010/07/v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5728"/>
            <a:ext cx="271464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mcy;&amp;icy;&amp;rcy;&amp;ocy;&amp;vcy;&amp;ycy;&amp;iecy; &amp;scy;&amp;vcy;&amp;acy;&amp;dcy;&amp;iecy;&amp;bcy;&amp;ncy;&amp;ycy;&amp;iecy; &amp;ocy;&amp;bcy;&amp;ycy;&amp;chcy;&amp;acy;&amp;icy; - &amp;Scy;&amp;acy;&amp;mcy;&amp;ocy;&amp;iecy; &amp;icy;&amp;ncy;&amp;tcy;&amp;iecy;&amp;rcy;&amp;iecy;&amp;scy;&amp;ncy;&amp;ocy;&amp;iecy; &amp;vcy; &amp;bcy;&amp;lcy;&amp;ocy;&amp;gcy;&amp;acy;&amp;kh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285728"/>
            <a:ext cx="2500330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&amp;Bcy;&amp;ucy;&amp;lcy;&amp;acy;&amp;tcy; &amp;IEcy;&amp;rcy;&amp;iecy;&amp;mcy;&amp;iecy;&amp;iecy;&amp;vcy;&amp;icy;&amp;chcy; - &amp;Scy;&amp;lcy;&amp;acy;&amp;vcy;&amp;yacy;&amp;ncy;&amp;scy;&amp;kcy;&amp;acy;&amp;yacy; &amp;kcy;&amp;ucy;&amp;lcy;&amp;softcy;&amp;tcy;&amp;ucy;&amp;rcy;&amp;a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3857628"/>
            <a:ext cx="2786082" cy="2710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500042"/>
            <a:ext cx="5143536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     Белый</a:t>
            </a:r>
            <a:r>
              <a:rPr lang="ru-RU" dirty="0" smtClean="0">
                <a:solidFill>
                  <a:schemeClr val="bg1"/>
                </a:solidFill>
              </a:rPr>
              <a:t>  </a:t>
            </a:r>
            <a:r>
              <a:rPr lang="ru-RU" sz="5400" dirty="0" smtClean="0">
                <a:solidFill>
                  <a:schemeClr val="bg1"/>
                </a:solidFill>
              </a:rPr>
              <a:t>цвет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&amp;Pcy;&amp;rcy;&amp;acy;&amp;jcy;&amp;scy; &amp;lcy;&amp;icy;&amp;scy;&amp;t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32861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Gcy;&amp;acy;&amp;pcy;&amp;pcy;&amp;acy;&amp;scy;&amp;ocy;&amp;vcy; &amp;Rcy;&amp;acy;&amp;mcy;&amp;icy;&amp;lcy;&amp;softcy; - &amp;Ncy;&amp;acy;&amp;zcy;&amp;vcy;&amp;acy;&amp;ncy;&amp;icy;&amp;iecy; &amp;Kcy;&amp;acy;&amp;rcy;&amp;tcy;&amp;icy;&amp;ncy;&amp;ycy; &amp;Ncy;&amp;iecy;&amp;icy;&amp;zcy;&amp;vcy;&amp;iecy;&amp;scy;&amp;tcy;&amp;ncy;&amp;ocy; 014 (850&amp;khcy;639). &amp;Ncy;&amp;acy;&amp;zhcy;&amp;mcy;&amp;icy;&amp;tcy;&amp;iecy; &amp;dcy;&amp;lcy;&amp;yacy; &amp;pcy;&amp;rcy;&amp;ocy;&amp;scy;&amp;mcy;&amp;ocy;&amp;tcy;&amp;rcy;&amp;acy; &amp;vcy; &amp;pcy;&amp;ocy;&amp;lcy;&amp;ncy;&amp;ycy;&amp;jcy; &amp;rcy;&amp;acy;&amp;zcy;&amp;mcy;&amp;iecy;&amp;rcy;.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214554"/>
            <a:ext cx="457203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6116" y="642918"/>
            <a:ext cx="2714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</a:t>
            </a:r>
            <a:r>
              <a:rPr lang="en-US" b="1" dirty="0" err="1" smtClean="0"/>
              <a:t>Белый</a:t>
            </a:r>
            <a:r>
              <a:rPr lang="en-US" b="1" dirty="0" smtClean="0"/>
              <a:t> </a:t>
            </a:r>
            <a:r>
              <a:rPr lang="en-US" b="1" dirty="0" err="1" smtClean="0"/>
              <a:t>цвет</a:t>
            </a:r>
            <a:r>
              <a:rPr lang="en-US" dirty="0" smtClean="0"/>
              <a:t> </a:t>
            </a:r>
            <a:r>
              <a:rPr lang="en-US" dirty="0" err="1" smtClean="0">
                <a:latin typeface="Calibri" pitchFamily="34" charset="0"/>
              </a:rPr>
              <a:t>символизирует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чистоту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незапятнанность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невинность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добродетель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радость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</a:rPr>
              <a:t>Он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ассоциируется</a:t>
            </a:r>
            <a:r>
              <a:rPr lang="en-US" dirty="0" smtClean="0">
                <a:latin typeface="Calibri" pitchFamily="34" charset="0"/>
              </a:rPr>
              <a:t> с </a:t>
            </a:r>
            <a:r>
              <a:rPr lang="en-US" dirty="0" err="1" smtClean="0">
                <a:latin typeface="Calibri" pitchFamily="34" charset="0"/>
              </a:rPr>
              <a:t>дневным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светом</a:t>
            </a:r>
            <a:r>
              <a:rPr lang="ru-RU" dirty="0" smtClean="0">
                <a:latin typeface="Calibri" pitchFamily="34" charset="0"/>
              </a:rPr>
              <a:t>.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Белый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был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цветом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социального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согласия</a:t>
            </a:r>
            <a:r>
              <a:rPr lang="en-US" dirty="0" smtClean="0">
                <a:latin typeface="Calibri" pitchFamily="34" charset="0"/>
              </a:rPr>
              <a:t> и </a:t>
            </a:r>
            <a:r>
              <a:rPr lang="en-US" dirty="0" err="1" smtClean="0">
                <a:latin typeface="Calibri" pitchFamily="34" charset="0"/>
              </a:rPr>
              <a:t>мира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</a:rPr>
              <a:t>Может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быть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цветом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холодности</a:t>
            </a:r>
            <a:r>
              <a:rPr lang="ru-RU" dirty="0" smtClean="0">
                <a:latin typeface="Calibri" pitchFamily="34" charset="0"/>
              </a:rPr>
              <a:t> и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безразличия</a:t>
            </a:r>
            <a:r>
              <a:rPr lang="en-US" dirty="0" smtClean="0">
                <a:latin typeface="Calibri" pitchFamily="34" charset="0"/>
              </a:rPr>
              <a:t>.</a:t>
            </a:r>
            <a:r>
              <a:rPr lang="ru-RU" dirty="0" smtClean="0">
                <a:latin typeface="Calibri" pitchFamily="34" charset="0"/>
              </a:rPr>
              <a:t> 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3" name="Рисунок 2" descr="&amp;Dcy;&amp;iecy;&amp;vcy;&amp;ucy;&amp;shcy;&amp;kcy;&amp;acy; &amp;vcy; &amp;scy;&amp;vcy;&amp;acy;&amp;dcy;&amp;iecy;&amp;bcy;&amp;ncy;&amp;ocy;&amp;mcy; &amp;pcy;&amp;lcy;&amp;acy;&amp;tcy;&amp;softcy;&amp;iecy;, &amp;scy;&amp;kcy;&amp;acy;&amp;chcy;&amp;acy;&amp;tcy;&amp;softcy; &amp;bcy;&amp;iecy;&amp;scy;&amp;pcy;&amp;lcy;&amp;acy;&amp;tcy;&amp;ncy;&amp;ocy; &amp;chcy;&amp;iecy;&amp;rcy;&amp;ncy;&amp;ocy;-&amp;bcy;&amp;iecy;&amp;lcy;&amp;ycy;&amp;iecy; &amp;kcy;&amp;acy;&amp;rcy;&amp;tcy;&amp;icy;&amp;ncy;&amp;kcy;&amp;icy; &amp;icy;. - 6 &amp;Fcy;&amp;iecy;&amp;vcy;&amp;rcy;&amp;acy;&amp;lcy;&amp;yacy; 2014 - Blog - Caqodeb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50033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vb2.userdocs.ru/pars_docs/refs/14/13609/13609_html_m223266fb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3929066"/>
            <a:ext cx="27146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&amp;mcy;&amp;ocy;&amp;tcy;&amp;ocy; &amp;scy;&amp;acy;&amp;mcy;&amp;ocy;&amp;dcy;&amp;iecy;&amp;lcy;&amp;kcy;&amp;icy; &amp;fcy;&amp;ocy;&amp;tcy;&amp;ocy; &amp;Rcy;&amp;ocy;&amp;scy;&amp;scy;&amp;icy;&amp;jcy;&amp;scy;&amp;kcy;&amp;icy;&amp;jcy; &amp;Mcy;&amp;ocy;&amp;tcy;&amp;ocy;&amp;Pcy;&amp;ocy;&amp;rcy;&amp;tcy;&amp;acy;&amp;lcy;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929066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&amp;Ncy;&amp;acy;&amp;chcy;&amp;acy;&amp;lcy;&amp;ocy;. &amp;Kcy;&amp;rcy;&amp;acy;&amp;scy;&amp;icy;&amp;vcy;&amp;ycy;&amp;iecy; &amp;acy;&amp;ncy;&amp;icy;&amp;mcy;&amp;acy;&amp;tscy;&amp;icy;&amp;icy; &amp;ucy;&amp;kcy;&amp;rcy;&amp;acy;&amp;shcy;&amp;iecy;&amp;ncy;&amp;icy;&amp;yacy; &amp;dcy;&amp;lcy;&amp;yacy; &amp;pcy;&amp;ocy;&amp;dcy;&amp;rcy;&amp;ucy;&amp;zhcy;&amp;kcy;&amp;icy; &amp;Ocy;&amp;kcy;&amp;ocy;&amp;ncy;&amp;chcy;&amp;acy;&amp;ncy;&amp;icy;&amp;iecy;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285728"/>
            <a:ext cx="26432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8794" y="357166"/>
            <a:ext cx="5286412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 Черный цвет</a:t>
            </a:r>
            <a:endParaRPr lang="ru-RU" sz="5400" dirty="0"/>
          </a:p>
        </p:txBody>
      </p:sp>
      <p:pic>
        <p:nvPicPr>
          <p:cNvPr id="3" name="Рисунок 2" descr="[&amp;ZeroWidthSpace;IMG]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4286280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&amp;Vcy;&amp;scy;&amp;iecy; &amp;icy;&amp;ncy;&amp;tcy;&amp;iecy;&amp;rcy;&amp;iecy;&amp;scy;&amp;ncy;&amp;ocy;&amp;iecy; &amp;vcy; &amp;icy;&amp;scy;&amp;kcy;&amp;ucy;&amp;scy;&amp;scy;&amp;tcy;&amp;vcy;&amp;iecy; &amp;icy; &amp;ncy;&amp;iecy; &amp;tcy;&amp;ocy;&amp;lcy;&amp;softcy;&amp;kcy;&amp;ocy;. - &amp;TScy;&amp;icy;&amp;fcy;&amp;rcy;&amp;ocy;&amp;vcy;&amp;ocy;&amp;jcy; &amp;kcy;&amp;icy;&amp;bcy;&amp;iecy;&amp;rcy;-&amp;pcy;&amp;acy;&amp;ncy;…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1948" y="1928802"/>
            <a:ext cx="3740530" cy="4357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Scy;&amp;kcy;&amp;acy;&amp;chcy;&amp;acy;&amp;tcy;&amp;softcy; &amp;icy;&amp;zcy;&amp;ocy;&amp;bcy;&amp;rcy;&amp;acy;&amp;zhcy;&amp;iecy;&amp;ncy;&amp;icy;&amp;iecy; #45243 - DesktopVenue - &amp;Ocy;&amp;bcy;&amp;ocy;&amp;icy; &amp;dcy;&amp;lcy;&amp;yacy; &amp;rcy;&amp;acy;&amp;bcy;&amp;ocy;&amp;chcy;&amp;iecy;&amp;gcy;…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643314"/>
            <a:ext cx="3929090" cy="279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KAMOZIN &amp;Fcy;&amp;ocy;&amp;tcy;&amp;ocy;&amp;gcy;&amp;rcy;&amp;acy;&amp;fcy;&amp;icy;&amp;icy; &amp;icy;&amp;zcy; &amp;acy;&amp;lcy;&amp;softcy;&amp;bcy;&amp;ocy;&amp;mcy;&amp;acy; 3 &amp;Fcy;&amp;ocy;&amp;tcy;&amp;ocy; 65 sudo root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643314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&amp;Fcy;&amp;acy;&amp;kcy;&amp;tcy;&amp;ycy; &amp;ocy; &amp;tscy;&amp;vcy;&amp;iecy;&amp;tcy;&amp;iecy; &quot; &amp;Bcy;&amp;yacy;&amp;kcy;&amp;icy;.&amp;ncy;&amp;iecy;&amp;tcy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28604"/>
            <a:ext cx="3000397" cy="27860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8992" y="500042"/>
            <a:ext cx="2357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Черный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 err="1" smtClean="0">
                <a:latin typeface="Calibri" pitchFamily="34" charset="0"/>
              </a:rPr>
              <a:t>цвет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как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правило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символизирует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</a:rPr>
              <a:t>несчастье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горе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траур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</a:rPr>
              <a:t>гибель</a:t>
            </a:r>
            <a:r>
              <a:rPr lang="en-US" dirty="0" smtClean="0">
                <a:latin typeface="Calibri" pitchFamily="34" charset="0"/>
              </a:rPr>
              <a:t>. </a:t>
            </a:r>
            <a:r>
              <a:rPr lang="ru-RU" dirty="0" smtClean="0">
                <a:latin typeface="Calibri" pitchFamily="34" charset="0"/>
              </a:rPr>
              <a:t>Чёрный цвет символизирует ночь. Это время тёмных сил. Это время сна, временного небытия.</a:t>
            </a:r>
          </a:p>
          <a:p>
            <a:endParaRPr lang="ru-RU" dirty="0"/>
          </a:p>
        </p:txBody>
      </p:sp>
      <p:pic>
        <p:nvPicPr>
          <p:cNvPr id="9" name="Рисунок 8" descr="Art-&amp;kcy;&amp;acy;&amp;tcy;&amp;acy;&amp;lcy;&amp;ocy;&amp;gcy;: &amp;zhcy;&amp;icy;&amp;vcy;&amp;ocy;&amp;pcy;&amp;icy;&amp;scy;&amp;softcy; &amp;icy; &amp;gcy;&amp;rcy;&amp;acy;&amp;fcy;&amp;icy;&amp;kcy;&amp;acy; - &amp;Acy;&amp;jcy;&amp;vcy;&amp;acy;&amp;zcy;&amp;ocy;&amp;vcy;&amp;scy;&amp;kcy;&amp;icy;&amp;jcy; &amp;Icy;&amp;vcy;&amp;acy;&amp;ncy; &amp;Kcy;&amp;ocy;&amp;ncy;&amp;scy;&amp;tcy;&amp;acy;&amp;ncy;&amp;tcy;&amp;icy;…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46" y="428604"/>
            <a:ext cx="30003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428604"/>
            <a:ext cx="5643602" cy="92333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     </a:t>
            </a:r>
            <a:r>
              <a:rPr lang="ru-RU" sz="5400" dirty="0" smtClean="0">
                <a:solidFill>
                  <a:srgbClr val="FFFF00"/>
                </a:solidFill>
              </a:rPr>
              <a:t>Желтый цвет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&amp;Bcy;&amp;acy;&amp;tcy;&amp;icy;&amp;kcy; &amp;Vcy;&amp;icy;&amp;kcy;&amp;tcy;&amp;ocy;&amp;rcy;&amp;icy;&amp;icy; &amp;Scy;&amp;tcy;&amp;rcy;&amp;iecy;&amp;lcy;&amp;iecy;&amp;tscy;. &amp;Ocy;&amp;bcy;&amp;scy;&amp;ucy;&amp;zhcy;&amp;dcy;&amp;iecy;&amp;ncy;&amp;icy;&amp;iecy; &amp;ncy;&amp;acy; LiveInternet - &amp;Rcy;&amp;ocy;&amp;scy;&amp;scy;&amp;icy;&amp;jcy;&amp;scy;&amp;kcy;&amp;icy;&amp;jcy; &amp;Scy;&amp;iecy;&amp;rcy;&amp;vcy;&amp;icy;&amp;scy; &amp;Ocy;&amp;ncy;&amp;lcy;&amp;acy;&amp;jcy;&amp;ncy;-&amp;Dcy;&amp;ncy;&amp;iecy;&amp;vcy;&amp;ncy;&amp;icy;&amp;kcy;&amp;ocy;&amp;v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071678"/>
            <a:ext cx="400052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cs3.livemaster.ru/zhurnalfoto/0/f/8/140526051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071678"/>
            <a:ext cx="392909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576</TotalTime>
  <Words>721</Words>
  <PresentationFormat>Экран (4:3)</PresentationFormat>
  <Paragraphs>31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</dc:creator>
  <cp:lastModifiedBy>Machine</cp:lastModifiedBy>
  <cp:revision>64</cp:revision>
  <dcterms:created xsi:type="dcterms:W3CDTF">2015-02-11T18:37:09Z</dcterms:created>
  <dcterms:modified xsi:type="dcterms:W3CDTF">2019-04-04T13:15:35Z</dcterms:modified>
</cp:coreProperties>
</file>