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5" r:id="rId2"/>
    <p:sldId id="256" r:id="rId3"/>
    <p:sldId id="257" r:id="rId4"/>
    <p:sldId id="258" r:id="rId5"/>
    <p:sldId id="259" r:id="rId6"/>
    <p:sldId id="266" r:id="rId7"/>
    <p:sldId id="260" r:id="rId8"/>
    <p:sldId id="267" r:id="rId9"/>
    <p:sldId id="268" r:id="rId10"/>
    <p:sldId id="261" r:id="rId11"/>
    <p:sldId id="262" r:id="rId12"/>
    <p:sldId id="263" r:id="rId13"/>
    <p:sldId id="264" r:id="rId14"/>
    <p:sldId id="265"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18" autoAdjust="0"/>
  </p:normalViewPr>
  <p:slideViewPr>
    <p:cSldViewPr>
      <p:cViewPr varScale="1">
        <p:scale>
          <a:sx n="100" d="100"/>
          <a:sy n="100" d="100"/>
        </p:scale>
        <p:origin x="-210" y="-84"/>
      </p:cViewPr>
      <p:guideLst>
        <p:guide orient="horz" pos="2160"/>
        <p:guide pos="2880"/>
      </p:guideLst>
    </p:cSldViewPr>
  </p:slideViewPr>
  <p:outlineViewPr>
    <p:cViewPr>
      <p:scale>
        <a:sx n="33" d="100"/>
        <a:sy n="33" d="100"/>
      </p:scale>
      <p:origin x="0" y="39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E538E-DF5B-43B3-AC1C-10BD314C7C93}" type="datetimeFigureOut">
              <a:rPr lang="ru-RU" smtClean="0"/>
              <a:pPr/>
              <a:t>16.09.2018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A19A9B-D8AE-41E9-AD85-A6DD887E702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000" b="0" i="0" kern="1200" dirty="0" smtClean="0">
                <a:solidFill>
                  <a:schemeClr val="tx1"/>
                </a:solidFill>
                <a:latin typeface="+mn-lt"/>
                <a:ea typeface="+mn-ea"/>
                <a:cs typeface="+mn-cs"/>
              </a:rPr>
              <a:t>Внутри здания, в центре зала, стены которого выложены мрамором, стоит колодец, закрытый стеклянным куполом. Здесь можно понаблюдать, как из его глубины наверх поднимаются пузырьки газа. Вдоль стен установлены бюветы с разными видами воды Нарзан. Каждый желающий может набрать ее в кружку или пластиковый стаканчик абсолютно бесплатно, и, не торопясь, наслаждаясь прохладой, прогуляться по галерее. Помещение украшено античными скульптурами, а на каждом бювете стоят лампы с изображениями видов города. Рядом с галереей есть сквер с фонтаном, где также можно совершить неспешную прогулк</a:t>
            </a:r>
            <a:r>
              <a:rPr lang="ru-RU" sz="1200" b="0" i="0" kern="1200" dirty="0" smtClean="0">
                <a:solidFill>
                  <a:schemeClr val="tx1"/>
                </a:solidFill>
                <a:latin typeface="+mn-lt"/>
                <a:ea typeface="+mn-ea"/>
                <a:cs typeface="+mn-cs"/>
              </a:rPr>
              <a:t>у.</a:t>
            </a:r>
            <a:endParaRPr lang="ru-RU" dirty="0"/>
          </a:p>
        </p:txBody>
      </p:sp>
      <p:sp>
        <p:nvSpPr>
          <p:cNvPr id="4" name="Номер слайда 3"/>
          <p:cNvSpPr>
            <a:spLocks noGrp="1"/>
          </p:cNvSpPr>
          <p:nvPr>
            <p:ph type="sldNum" sz="quarter" idx="10"/>
          </p:nvPr>
        </p:nvSpPr>
        <p:spPr/>
        <p:txBody>
          <a:bodyPr/>
          <a:lstStyle/>
          <a:p>
            <a:fld id="{4AA19A9B-D8AE-41E9-AD85-A6DD887E7025}"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16.09.2018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214290"/>
            <a:ext cx="7772400" cy="1470025"/>
          </a:xfrm>
        </p:spPr>
        <p:txBody>
          <a:bodyPr>
            <a:normAutofit fontScale="90000"/>
          </a:bodyPr>
          <a:lstStyle/>
          <a:p>
            <a:r>
              <a:rPr lang="ru-RU" dirty="0" smtClean="0">
                <a:latin typeface="Monotype Corsiva" pitchFamily="66" charset="0"/>
              </a:rPr>
              <a:t>Курортные места юга России</a:t>
            </a:r>
            <a:endParaRPr lang="ru-RU" dirty="0">
              <a:latin typeface="Monotype Corsiva" pitchFamily="66" charset="0"/>
            </a:endParaRPr>
          </a:p>
        </p:txBody>
      </p:sp>
      <p:pic>
        <p:nvPicPr>
          <p:cNvPr id="4" name="Рисунок 3" descr="D-oUy_e1aEU.jpg"/>
          <p:cNvPicPr>
            <a:picLocks noChangeAspect="1"/>
          </p:cNvPicPr>
          <p:nvPr/>
        </p:nvPicPr>
        <p:blipFill>
          <a:blip r:embed="rId2"/>
          <a:srcRect l="7372" t="14583" r="7372" b="16666"/>
          <a:stretch>
            <a:fillRect/>
          </a:stretch>
        </p:blipFill>
        <p:spPr>
          <a:xfrm>
            <a:off x="5214942" y="1714488"/>
            <a:ext cx="3286148" cy="4714908"/>
          </a:xfrm>
          <a:prstGeom prst="rect">
            <a:avLst/>
          </a:prstGeom>
          <a:ln>
            <a:noFill/>
          </a:ln>
          <a:effectLst>
            <a:softEdge rad="112500"/>
          </a:effectLst>
        </p:spPr>
      </p:pic>
      <p:pic>
        <p:nvPicPr>
          <p:cNvPr id="5" name="Рисунок 4" descr="lAUwrFW4gMU.jpg"/>
          <p:cNvPicPr>
            <a:picLocks noChangeAspect="1"/>
          </p:cNvPicPr>
          <p:nvPr/>
        </p:nvPicPr>
        <p:blipFill>
          <a:blip r:embed="rId3"/>
          <a:srcRect l="21145" r="7489" b="8088"/>
          <a:stretch>
            <a:fillRect/>
          </a:stretch>
        </p:blipFill>
        <p:spPr>
          <a:xfrm>
            <a:off x="642910" y="2000240"/>
            <a:ext cx="3857652" cy="35719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285720" y="642918"/>
            <a:ext cx="3500462" cy="2214578"/>
          </a:xfrm>
        </p:spPr>
        <p:txBody>
          <a:bodyPr>
            <a:noAutofit/>
          </a:bodyPr>
          <a:lstStyle/>
          <a:p>
            <a:pPr algn="just"/>
            <a:r>
              <a:rPr lang="ru-RU" dirty="0" smtClean="0">
                <a:latin typeface="Times New Roman" pitchFamily="18" charset="0"/>
                <a:cs typeface="Times New Roman" pitchFamily="18" charset="0"/>
              </a:rPr>
              <a:t>Небольшое живописное </a:t>
            </a:r>
            <a:r>
              <a:rPr lang="ru-RU" b="1" dirty="0" smtClean="0">
                <a:latin typeface="Times New Roman" pitchFamily="18" charset="0"/>
                <a:cs typeface="Times New Roman" pitchFamily="18" charset="0"/>
              </a:rPr>
              <a:t>озеро </a:t>
            </a:r>
            <a:r>
              <a:rPr lang="ru-RU" b="1" dirty="0" err="1" smtClean="0">
                <a:latin typeface="Times New Roman" pitchFamily="18" charset="0"/>
                <a:cs typeface="Times New Roman" pitchFamily="18" charset="0"/>
              </a:rPr>
              <a:t>Кара-Кель</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лежит в пределах охранной зоны Тебердинского заповедника, на территории </a:t>
            </a:r>
            <a:r>
              <a:rPr lang="ru-RU" dirty="0" err="1" smtClean="0">
                <a:latin typeface="Times New Roman" pitchFamily="18" charset="0"/>
                <a:cs typeface="Times New Roman" pitchFamily="18" charset="0"/>
              </a:rPr>
              <a:t>Карачаево-Черкессии</a:t>
            </a:r>
            <a:r>
              <a:rPr lang="ru-RU" dirty="0" smtClean="0">
                <a:latin typeface="Times New Roman" pitchFamily="18" charset="0"/>
                <a:cs typeface="Times New Roman" pitchFamily="18" charset="0"/>
              </a:rPr>
              <a:t>. Название водоема на тюркском языке означает «черное озеро». Темный цвет воде придает большой объем органических веществ. </a:t>
            </a:r>
            <a:endParaRPr lang="ru-RU" dirty="0">
              <a:latin typeface="Times New Roman" pitchFamily="18" charset="0"/>
              <a:cs typeface="Times New Roman" pitchFamily="18" charset="0"/>
            </a:endParaRPr>
          </a:p>
        </p:txBody>
      </p:sp>
      <p:pic>
        <p:nvPicPr>
          <p:cNvPr id="5" name="Содержимое 4" descr="кара кель.jpg"/>
          <p:cNvPicPr>
            <a:picLocks noGrp="1" noChangeAspect="1"/>
          </p:cNvPicPr>
          <p:nvPr>
            <p:ph sz="half" idx="1"/>
          </p:nvPr>
        </p:nvPicPr>
        <p:blipFill>
          <a:blip r:embed="rId2" cstate="print"/>
          <a:stretch>
            <a:fillRect/>
          </a:stretch>
        </p:blipFill>
        <p:spPr>
          <a:xfrm>
            <a:off x="3857620" y="142853"/>
            <a:ext cx="5111750" cy="2857520"/>
          </a:xfrm>
          <a:prstGeom prst="rect">
            <a:avLst/>
          </a:prstGeom>
          <a:ln>
            <a:noFill/>
          </a:ln>
          <a:effectLst>
            <a:softEdge rad="112500"/>
          </a:effectLst>
        </p:spPr>
      </p:pic>
      <p:sp>
        <p:nvSpPr>
          <p:cNvPr id="6" name="TextBox 5"/>
          <p:cNvSpPr txBox="1"/>
          <p:nvPr/>
        </p:nvSpPr>
        <p:spPr>
          <a:xfrm>
            <a:off x="4071934" y="3143248"/>
            <a:ext cx="4857784" cy="2923877"/>
          </a:xfrm>
          <a:prstGeom prst="rect">
            <a:avLst/>
          </a:prstGeom>
          <a:noFill/>
        </p:spPr>
        <p:txBody>
          <a:bodyPr wrap="square" rtlCol="0">
            <a:spAutoFit/>
          </a:bodyPr>
          <a:lstStyle/>
          <a:p>
            <a:endParaRPr lang="ru-RU" sz="800" dirty="0" smtClean="0"/>
          </a:p>
          <a:p>
            <a:pPr algn="just"/>
            <a:r>
              <a:rPr lang="ru-RU" sz="1400" b="1" dirty="0" smtClean="0">
                <a:latin typeface="Times New Roman" pitchFamily="18" charset="0"/>
                <a:cs typeface="Times New Roman" pitchFamily="18" charset="0"/>
              </a:rPr>
              <a:t>Тебердинский заповедник</a:t>
            </a:r>
            <a:r>
              <a:rPr lang="ru-RU" sz="1400" dirty="0" smtClean="0">
                <a:latin typeface="Times New Roman" pitchFamily="18" charset="0"/>
                <a:cs typeface="Times New Roman" pitchFamily="18" charset="0"/>
              </a:rPr>
              <a:t> — государственный природный биосферный заповедник расположенный на северном склоне Главного Кавказского хребта. Он включает два участка: Тебердинский и </a:t>
            </a:r>
            <a:r>
              <a:rPr lang="ru-RU" sz="1400" dirty="0" err="1" smtClean="0">
                <a:latin typeface="Times New Roman" pitchFamily="18" charset="0"/>
                <a:cs typeface="Times New Roman" pitchFamily="18" charset="0"/>
              </a:rPr>
              <a:t>Архызский</a:t>
            </a:r>
            <a:r>
              <a:rPr lang="ru-RU" sz="1400" dirty="0" smtClean="0">
                <a:latin typeface="Times New Roman" pitchFamily="18" charset="0"/>
                <a:cs typeface="Times New Roman" pitchFamily="18" charset="0"/>
              </a:rPr>
              <a:t>. Здесь есть самые разнообразные природные ландшафты: горы, вершинами касающиеся неба, ледники, хранящие древние тайны, леса, в которых водится множество удивительных животных. </a:t>
            </a:r>
          </a:p>
          <a:p>
            <a:pPr algn="just"/>
            <a:r>
              <a:rPr lang="ru-RU" sz="1400" dirty="0" smtClean="0">
                <a:latin typeface="Times New Roman" pitchFamily="18" charset="0"/>
                <a:cs typeface="Times New Roman" pitchFamily="18" charset="0"/>
              </a:rPr>
              <a:t>Одна из главных достопримечательностей Тебердинского заповедника — </a:t>
            </a:r>
            <a:r>
              <a:rPr lang="ru-RU" sz="1400" b="1" dirty="0" err="1" smtClean="0">
                <a:latin typeface="Times New Roman" pitchFamily="18" charset="0"/>
                <a:cs typeface="Times New Roman" pitchFamily="18" charset="0"/>
              </a:rPr>
              <a:t>Клухорское</a:t>
            </a:r>
            <a:r>
              <a:rPr lang="ru-RU" sz="1400" b="1" dirty="0" smtClean="0">
                <a:latin typeface="Times New Roman" pitchFamily="18" charset="0"/>
                <a:cs typeface="Times New Roman" pitchFamily="18" charset="0"/>
              </a:rPr>
              <a:t> озеро</a:t>
            </a:r>
            <a:r>
              <a:rPr lang="ru-RU" sz="1400" dirty="0" smtClean="0">
                <a:latin typeface="Times New Roman" pitchFamily="18" charset="0"/>
                <a:cs typeface="Times New Roman" pitchFamily="18" charset="0"/>
              </a:rPr>
              <a:t>. От сплошного ледяного покрова оно освобождается только к июлю, но все равно даже в самую знойную жару на его поверхности плавают льдинки.</a:t>
            </a:r>
          </a:p>
          <a:p>
            <a:endParaRPr lang="ru-RU" sz="800" dirty="0"/>
          </a:p>
        </p:txBody>
      </p:sp>
      <p:pic>
        <p:nvPicPr>
          <p:cNvPr id="9" name="Рисунок 8" descr="тиб.jpg"/>
          <p:cNvPicPr>
            <a:picLocks noChangeAspect="1"/>
          </p:cNvPicPr>
          <p:nvPr/>
        </p:nvPicPr>
        <p:blipFill>
          <a:blip r:embed="rId3"/>
          <a:stretch>
            <a:fillRect/>
          </a:stretch>
        </p:blipFill>
        <p:spPr>
          <a:xfrm>
            <a:off x="176183" y="3014660"/>
            <a:ext cx="3714746" cy="34290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ессе 1.jpg"/>
          <p:cNvPicPr>
            <a:picLocks noGrp="1" noChangeAspect="1"/>
          </p:cNvPicPr>
          <p:nvPr>
            <p:ph sz="half" idx="1"/>
          </p:nvPr>
        </p:nvPicPr>
        <p:blipFill>
          <a:blip r:embed="rId2"/>
          <a:stretch>
            <a:fillRect/>
          </a:stretch>
        </p:blipFill>
        <p:spPr>
          <a:xfrm>
            <a:off x="214282" y="3286124"/>
            <a:ext cx="4000528" cy="3419282"/>
          </a:xfrm>
          <a:prstGeom prst="rect">
            <a:avLst/>
          </a:prstGeom>
          <a:ln>
            <a:noFill/>
          </a:ln>
          <a:effectLst>
            <a:softEdge rad="112500"/>
          </a:effectLst>
        </p:spPr>
      </p:pic>
      <p:sp>
        <p:nvSpPr>
          <p:cNvPr id="6" name="TextBox 5"/>
          <p:cNvSpPr txBox="1"/>
          <p:nvPr/>
        </p:nvSpPr>
        <p:spPr>
          <a:xfrm>
            <a:off x="214282" y="214291"/>
            <a:ext cx="3143272" cy="3108543"/>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Ессентуки</a:t>
            </a:r>
            <a:r>
              <a:rPr lang="ru-RU" sz="1400" dirty="0" smtClean="0">
                <a:latin typeface="Times New Roman" pitchFamily="18" charset="0"/>
                <a:cs typeface="Times New Roman" pitchFamily="18" charset="0"/>
              </a:rPr>
              <a:t> - курорт, где находится знаменитая грязелечебница, которая носит имя Н. А. Семашко. Ее здание было построено в 1915 г. </a:t>
            </a:r>
          </a:p>
          <a:p>
            <a:pPr algn="just"/>
            <a:r>
              <a:rPr lang="ru-RU" sz="1400" dirty="0" smtClean="0">
                <a:latin typeface="Times New Roman" pitchFamily="18" charset="0"/>
                <a:cs typeface="Times New Roman" pitchFamily="18" charset="0"/>
              </a:rPr>
              <a:t>Сначала грязелечебница называлась Алексеевской, поскольку она была сооружена для сына Николая II цесаревича Алексея, страдавшего гемофилией. Это заведение не имеет аналогов не только в нашей стране, но и во всей Европе. </a:t>
            </a:r>
            <a:r>
              <a:rPr lang="ru-RU" sz="1400" dirty="0" err="1" smtClean="0">
                <a:latin typeface="Times New Roman" pitchFamily="18" charset="0"/>
                <a:cs typeface="Times New Roman" pitchFamily="18" charset="0"/>
              </a:rPr>
              <a:t>Ессентукская</a:t>
            </a:r>
            <a:r>
              <a:rPr lang="ru-RU" sz="1400" dirty="0" smtClean="0">
                <a:latin typeface="Times New Roman" pitchFamily="18" charset="0"/>
                <a:cs typeface="Times New Roman" pitchFamily="18" charset="0"/>
              </a:rPr>
              <a:t> грязелечебница приняла более миллиона больных за столетие своего существования. </a:t>
            </a:r>
            <a:endParaRPr lang="ru-RU" sz="1400" dirty="0">
              <a:latin typeface="Times New Roman" pitchFamily="18" charset="0"/>
              <a:cs typeface="Times New Roman" pitchFamily="18" charset="0"/>
            </a:endParaRPr>
          </a:p>
        </p:txBody>
      </p:sp>
      <p:pic>
        <p:nvPicPr>
          <p:cNvPr id="8" name="Рисунок 7" descr="ессе 3.jpg"/>
          <p:cNvPicPr>
            <a:picLocks noChangeAspect="1"/>
          </p:cNvPicPr>
          <p:nvPr/>
        </p:nvPicPr>
        <p:blipFill>
          <a:blip r:embed="rId3"/>
          <a:stretch>
            <a:fillRect/>
          </a:stretch>
        </p:blipFill>
        <p:spPr>
          <a:xfrm>
            <a:off x="4714876" y="3643314"/>
            <a:ext cx="3871448" cy="3000372"/>
          </a:xfrm>
          <a:prstGeom prst="rect">
            <a:avLst/>
          </a:prstGeom>
          <a:ln>
            <a:noFill/>
          </a:ln>
          <a:effectLst>
            <a:softEdge rad="112500"/>
          </a:effectLst>
        </p:spPr>
      </p:pic>
      <p:pic>
        <p:nvPicPr>
          <p:cNvPr id="12" name="Рисунок 11" descr="есссе 2.jpg"/>
          <p:cNvPicPr>
            <a:picLocks noChangeAspect="1"/>
          </p:cNvPicPr>
          <p:nvPr/>
        </p:nvPicPr>
        <p:blipFill>
          <a:blip r:embed="rId4"/>
          <a:stretch>
            <a:fillRect/>
          </a:stretch>
        </p:blipFill>
        <p:spPr>
          <a:xfrm>
            <a:off x="4214810" y="142852"/>
            <a:ext cx="4643470" cy="34739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285721" y="357167"/>
            <a:ext cx="3000396" cy="1785950"/>
          </a:xfrm>
        </p:spPr>
        <p:txBody>
          <a:bodyPr>
            <a:noAutofit/>
          </a:bodyPr>
          <a:lstStyle/>
          <a:p>
            <a:pPr algn="just"/>
            <a:r>
              <a:rPr lang="ru-RU" dirty="0" smtClean="0">
                <a:latin typeface="Times New Roman" pitchFamily="18" charset="0"/>
                <a:cs typeface="Times New Roman" pitchFamily="18" charset="0"/>
              </a:rPr>
              <a:t>Республика Кабардино-Балкария: Чегемское ущелье, г. Нальчик, </a:t>
            </a:r>
            <a:r>
              <a:rPr lang="ru-RU" dirty="0" err="1" smtClean="0">
                <a:latin typeface="Times New Roman" pitchFamily="18" charset="0"/>
                <a:cs typeface="Times New Roman" pitchFamily="18" charset="0"/>
              </a:rPr>
              <a:t>Голубое</a:t>
            </a:r>
            <a:r>
              <a:rPr lang="ru-RU" dirty="0" smtClean="0">
                <a:latin typeface="Times New Roman" pitchFamily="18" charset="0"/>
                <a:cs typeface="Times New Roman" pitchFamily="18" charset="0"/>
              </a:rPr>
              <a:t> Озеро (Черек </a:t>
            </a:r>
            <a:r>
              <a:rPr lang="ru-RU" dirty="0" err="1" smtClean="0">
                <a:latin typeface="Times New Roman" pitchFamily="18" charset="0"/>
                <a:cs typeface="Times New Roman" pitchFamily="18" charset="0"/>
              </a:rPr>
              <a:t>Кёль</a:t>
            </a:r>
            <a:r>
              <a:rPr lang="ru-RU" dirty="0" smtClean="0">
                <a:latin typeface="Times New Roman" pitchFamily="18" charset="0"/>
                <a:cs typeface="Times New Roman" pitchFamily="18" charset="0"/>
              </a:rPr>
              <a:t>) и термальный источник </a:t>
            </a:r>
            <a:r>
              <a:rPr lang="ru-RU" dirty="0" err="1" smtClean="0">
                <a:latin typeface="Times New Roman" pitchFamily="18" charset="0"/>
                <a:cs typeface="Times New Roman" pitchFamily="18" charset="0"/>
              </a:rPr>
              <a:t>Аушигер</a:t>
            </a:r>
            <a:r>
              <a:rPr lang="ru-RU" dirty="0" smtClean="0">
                <a:latin typeface="Times New Roman" pitchFamily="18" charset="0"/>
                <a:cs typeface="Times New Roman" pitchFamily="18" charset="0"/>
              </a:rPr>
              <a:t>. </a:t>
            </a:r>
          </a:p>
          <a:p>
            <a:pPr algn="just"/>
            <a:r>
              <a:rPr lang="ru-RU" b="1" dirty="0" smtClean="0">
                <a:latin typeface="Times New Roman" pitchFamily="18" charset="0"/>
                <a:cs typeface="Times New Roman" pitchFamily="18" charset="0"/>
              </a:rPr>
              <a:t>Чегемское ущелье </a:t>
            </a:r>
            <a:r>
              <a:rPr lang="ru-RU" dirty="0" smtClean="0">
                <a:latin typeface="Times New Roman" pitchFamily="18" charset="0"/>
                <a:cs typeface="Times New Roman" pitchFamily="18" charset="0"/>
              </a:rPr>
              <a:t>- это одна из основных достопримечательностей Кабардино-Балкарии. Больше всего людей привлекают самая узкая часть ущелья, где скалы нависают над проезжей частью и водопады </a:t>
            </a:r>
            <a:r>
              <a:rPr lang="ru-RU" dirty="0" err="1" smtClean="0">
                <a:latin typeface="Times New Roman" pitchFamily="18" charset="0"/>
                <a:cs typeface="Times New Roman" pitchFamily="18" charset="0"/>
              </a:rPr>
              <a:t>Су-Аузу</a:t>
            </a:r>
            <a:r>
              <a:rPr lang="ru-RU" dirty="0" smtClean="0">
                <a:latin typeface="Times New Roman" pitchFamily="18" charset="0"/>
                <a:cs typeface="Times New Roman" pitchFamily="18" charset="0"/>
              </a:rPr>
              <a:t> (Водяное горло). По дну ущелья протекает река Чегем, поэтому шум здесь никогда не утихает.</a:t>
            </a:r>
          </a:p>
        </p:txBody>
      </p:sp>
      <p:pic>
        <p:nvPicPr>
          <p:cNvPr id="7" name="Рисунок 6" descr="чег 2.jpeg"/>
          <p:cNvPicPr>
            <a:picLocks noChangeAspect="1"/>
          </p:cNvPicPr>
          <p:nvPr/>
        </p:nvPicPr>
        <p:blipFill>
          <a:blip r:embed="rId2"/>
          <a:stretch>
            <a:fillRect/>
          </a:stretch>
        </p:blipFill>
        <p:spPr>
          <a:xfrm>
            <a:off x="3357554" y="285728"/>
            <a:ext cx="3000396" cy="6072230"/>
          </a:xfrm>
          <a:prstGeom prst="rect">
            <a:avLst/>
          </a:prstGeom>
          <a:ln>
            <a:noFill/>
          </a:ln>
          <a:effectLst>
            <a:softEdge rad="112500"/>
          </a:effectLst>
        </p:spPr>
      </p:pic>
      <p:sp>
        <p:nvSpPr>
          <p:cNvPr id="8" name="TextBox 7"/>
          <p:cNvSpPr txBox="1"/>
          <p:nvPr/>
        </p:nvSpPr>
        <p:spPr>
          <a:xfrm>
            <a:off x="6500826" y="214290"/>
            <a:ext cx="2500330" cy="2462213"/>
          </a:xfrm>
          <a:prstGeom prst="rect">
            <a:avLst/>
          </a:prstGeom>
          <a:noFill/>
        </p:spPr>
        <p:txBody>
          <a:bodyPr wrap="square" rtlCol="0">
            <a:spAutoFit/>
          </a:bodyPr>
          <a:lstStyle/>
          <a:p>
            <a:r>
              <a:rPr lang="ru-RU" sz="1400" b="1" dirty="0" err="1" smtClean="0">
                <a:latin typeface="Times New Roman" pitchFamily="18" charset="0"/>
                <a:cs typeface="Times New Roman" pitchFamily="18" charset="0"/>
              </a:rPr>
              <a:t>Голубое</a:t>
            </a:r>
            <a:r>
              <a:rPr lang="ru-RU" sz="1400" b="1" dirty="0" smtClean="0">
                <a:latin typeface="Times New Roman" pitchFamily="18" charset="0"/>
                <a:cs typeface="Times New Roman" pitchFamily="18" charset="0"/>
              </a:rPr>
              <a:t> озеро </a:t>
            </a:r>
            <a:r>
              <a:rPr lang="ru-RU" sz="1400" dirty="0" smtClean="0">
                <a:latin typeface="Times New Roman" pitchFamily="18" charset="0"/>
                <a:cs typeface="Times New Roman" pitchFamily="18" charset="0"/>
              </a:rPr>
              <a:t>(Черек </a:t>
            </a:r>
            <a:r>
              <a:rPr lang="ru-RU" sz="1400" dirty="0" err="1" smtClean="0">
                <a:latin typeface="Times New Roman" pitchFamily="18" charset="0"/>
                <a:cs typeface="Times New Roman" pitchFamily="18" charset="0"/>
              </a:rPr>
              <a:t>Кёль</a:t>
            </a:r>
            <a:r>
              <a:rPr lang="ru-RU" sz="1400" dirty="0" smtClean="0">
                <a:latin typeface="Times New Roman" pitchFamily="18" charset="0"/>
                <a:cs typeface="Times New Roman" pitchFamily="18" charset="0"/>
              </a:rPr>
              <a:t>), находится недалеко от города. Его дно состоит из мягких горных пород: гипса, известняка и др., поэтому вода в озере прозрачная. Озеро Черек </a:t>
            </a:r>
            <a:r>
              <a:rPr lang="ru-RU" sz="1400" dirty="0" err="1" smtClean="0">
                <a:latin typeface="Times New Roman" pitchFamily="18" charset="0"/>
                <a:cs typeface="Times New Roman" pitchFamily="18" charset="0"/>
              </a:rPr>
              <a:t>Кёль</a:t>
            </a:r>
            <a:r>
              <a:rPr lang="ru-RU" sz="1400" dirty="0" smtClean="0">
                <a:latin typeface="Times New Roman" pitchFamily="18" charset="0"/>
                <a:cs typeface="Times New Roman" pitchFamily="18" charset="0"/>
              </a:rPr>
              <a:t> наполнено подземными водами, температура которых держится круглый год ниже нуля. </a:t>
            </a:r>
          </a:p>
        </p:txBody>
      </p:sp>
      <p:pic>
        <p:nvPicPr>
          <p:cNvPr id="9" name="Рисунок 8" descr="гол.jpg"/>
          <p:cNvPicPr>
            <a:picLocks noChangeAspect="1"/>
          </p:cNvPicPr>
          <p:nvPr/>
        </p:nvPicPr>
        <p:blipFill>
          <a:blip r:embed="rId3"/>
          <a:stretch>
            <a:fillRect/>
          </a:stretch>
        </p:blipFill>
        <p:spPr>
          <a:xfrm>
            <a:off x="6429388" y="2857496"/>
            <a:ext cx="2500329" cy="2928958"/>
          </a:xfrm>
          <a:prstGeom prst="rect">
            <a:avLst/>
          </a:prstGeom>
          <a:ln>
            <a:noFill/>
          </a:ln>
          <a:effectLst>
            <a:softEdge rad="112500"/>
          </a:effectLst>
        </p:spPr>
      </p:pic>
      <p:pic>
        <p:nvPicPr>
          <p:cNvPr id="11" name="Рисунок 10" descr="lBv9FCajigk.jpg"/>
          <p:cNvPicPr>
            <a:picLocks noChangeAspect="1"/>
          </p:cNvPicPr>
          <p:nvPr/>
        </p:nvPicPr>
        <p:blipFill>
          <a:blip r:embed="rId4" cstate="print"/>
          <a:srcRect t="15000"/>
          <a:stretch>
            <a:fillRect/>
          </a:stretch>
        </p:blipFill>
        <p:spPr>
          <a:xfrm>
            <a:off x="642910" y="3286124"/>
            <a:ext cx="2428892" cy="344093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357158" y="142852"/>
            <a:ext cx="3008313" cy="3143273"/>
          </a:xfrm>
        </p:spPr>
        <p:txBody>
          <a:bodyPr>
            <a:noAutofit/>
          </a:bodyPr>
          <a:lstStyle/>
          <a:p>
            <a:r>
              <a:rPr lang="ru-RU" b="1" dirty="0" smtClean="0">
                <a:latin typeface="Times New Roman" pitchFamily="18" charset="0"/>
                <a:cs typeface="Times New Roman" pitchFamily="18" charset="0"/>
              </a:rPr>
              <a:t>Озеро </a:t>
            </a:r>
            <a:r>
              <a:rPr lang="ru-RU" b="1" dirty="0" err="1" smtClean="0">
                <a:latin typeface="Times New Roman" pitchFamily="18" charset="0"/>
                <a:cs typeface="Times New Roman" pitchFamily="18" charset="0"/>
              </a:rPr>
              <a:t>Аушигер</a:t>
            </a:r>
            <a:endParaRPr lang="ru-RU" b="1"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Горячий </a:t>
            </a:r>
            <a:r>
              <a:rPr lang="ru-RU" dirty="0" err="1" smtClean="0">
                <a:latin typeface="Times New Roman" pitchFamily="18" charset="0"/>
                <a:cs typeface="Times New Roman" pitchFamily="18" charset="0"/>
              </a:rPr>
              <a:t>аушигерский</a:t>
            </a:r>
            <a:r>
              <a:rPr lang="ru-RU" dirty="0" smtClean="0">
                <a:latin typeface="Times New Roman" pitchFamily="18" charset="0"/>
                <a:cs typeface="Times New Roman" pitchFamily="18" charset="0"/>
              </a:rPr>
              <a:t> источник был случайно открыт в прошлом столетии. Во время бурения нефтяных скважин примерно на глубине 4000 метров был обнаружен пласт горячей, минерализованной воды. За счет вулканизма горных пород, бьющий из земли источник имеет температуру свыше 50 градусов С.</a:t>
            </a:r>
          </a:p>
          <a:p>
            <a:pPr algn="just"/>
            <a:r>
              <a:rPr lang="ru-RU" dirty="0" smtClean="0">
                <a:latin typeface="Times New Roman" pitchFamily="18" charset="0"/>
                <a:cs typeface="Times New Roman" pitchFamily="18" charset="0"/>
              </a:rPr>
              <a:t>Зимой здесь температура не меняется. Вода не радиоактивна и безопасна, является питьевой и лечебно-минеральной.</a:t>
            </a:r>
            <a:endParaRPr lang="ru-RU" dirty="0">
              <a:latin typeface="Times New Roman" pitchFamily="18" charset="0"/>
              <a:cs typeface="Times New Roman" pitchFamily="18" charset="0"/>
            </a:endParaRPr>
          </a:p>
        </p:txBody>
      </p:sp>
      <p:pic>
        <p:nvPicPr>
          <p:cNvPr id="5" name="Содержимое 4" descr="дети.jpg"/>
          <p:cNvPicPr>
            <a:picLocks noGrp="1" noChangeAspect="1"/>
          </p:cNvPicPr>
          <p:nvPr>
            <p:ph sz="half" idx="1"/>
          </p:nvPr>
        </p:nvPicPr>
        <p:blipFill>
          <a:blip r:embed="rId2"/>
          <a:stretch>
            <a:fillRect/>
          </a:stretch>
        </p:blipFill>
        <p:spPr>
          <a:xfrm>
            <a:off x="428596" y="3500438"/>
            <a:ext cx="3071834" cy="3117597"/>
          </a:xfrm>
          <a:prstGeom prst="rect">
            <a:avLst/>
          </a:prstGeom>
          <a:ln>
            <a:noFill/>
          </a:ln>
          <a:effectLst>
            <a:softEdge rad="112500"/>
          </a:effectLst>
        </p:spPr>
      </p:pic>
      <p:pic>
        <p:nvPicPr>
          <p:cNvPr id="6" name="Рисунок 5" descr="дети 2.jpg"/>
          <p:cNvPicPr>
            <a:picLocks noChangeAspect="1"/>
          </p:cNvPicPr>
          <p:nvPr/>
        </p:nvPicPr>
        <p:blipFill>
          <a:blip r:embed="rId3"/>
          <a:stretch>
            <a:fillRect/>
          </a:stretch>
        </p:blipFill>
        <p:spPr>
          <a:xfrm>
            <a:off x="3698369" y="214291"/>
            <a:ext cx="5302787" cy="3071834"/>
          </a:xfrm>
          <a:prstGeom prst="rect">
            <a:avLst/>
          </a:prstGeom>
          <a:ln>
            <a:noFill/>
          </a:ln>
          <a:effectLst>
            <a:softEdge rad="112500"/>
          </a:effectLst>
        </p:spPr>
      </p:pic>
      <p:pic>
        <p:nvPicPr>
          <p:cNvPr id="7" name="Рисунок 6" descr="дети 3.jpg"/>
          <p:cNvPicPr>
            <a:picLocks noChangeAspect="1"/>
          </p:cNvPicPr>
          <p:nvPr/>
        </p:nvPicPr>
        <p:blipFill>
          <a:blip r:embed="rId4"/>
          <a:stretch>
            <a:fillRect/>
          </a:stretch>
        </p:blipFill>
        <p:spPr>
          <a:xfrm>
            <a:off x="3714744" y="3571876"/>
            <a:ext cx="5286412" cy="30718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285720" y="714356"/>
            <a:ext cx="3643338" cy="2428892"/>
          </a:xfrm>
        </p:spPr>
        <p:txBody>
          <a:bodyPr>
            <a:noAutofit/>
          </a:bodyPr>
          <a:lstStyle/>
          <a:p>
            <a:pPr algn="just"/>
            <a:r>
              <a:rPr lang="ru-RU" b="1" dirty="0" smtClean="0">
                <a:latin typeface="Times New Roman" pitchFamily="18" charset="0"/>
                <a:cs typeface="Times New Roman" pitchFamily="18" charset="0"/>
              </a:rPr>
              <a:t>Кисловодский курортный парк</a:t>
            </a:r>
          </a:p>
          <a:p>
            <a:pPr algn="just"/>
            <a:r>
              <a:rPr lang="ru-RU" dirty="0" smtClean="0">
                <a:latin typeface="Times New Roman" pitchFamily="18" charset="0"/>
                <a:cs typeface="Times New Roman" pitchFamily="18" charset="0"/>
              </a:rPr>
              <a:t>По своей площади Кисловодский курортный парк занимает второе место в Европе. Создание парка началось в 1823 году и продолжалось десятки лет. Сегодня в нём насчитывается более 250 пород различных деревьев и кустарников. В парке расположены: красивейшие аллеи, сосновая роща, несколько памятников, долина роз и прочие интересные объекты. </a:t>
            </a:r>
            <a:endParaRPr lang="ru-RU" dirty="0"/>
          </a:p>
        </p:txBody>
      </p:sp>
      <p:pic>
        <p:nvPicPr>
          <p:cNvPr id="5" name="Содержимое 4" descr="парк.jpg"/>
          <p:cNvPicPr>
            <a:picLocks noGrp="1" noChangeAspect="1"/>
          </p:cNvPicPr>
          <p:nvPr>
            <p:ph sz="half" idx="1"/>
          </p:nvPr>
        </p:nvPicPr>
        <p:blipFill>
          <a:blip r:embed="rId2"/>
          <a:stretch>
            <a:fillRect/>
          </a:stretch>
        </p:blipFill>
        <p:spPr>
          <a:xfrm>
            <a:off x="4000496" y="428604"/>
            <a:ext cx="5000660" cy="2792571"/>
          </a:xfrm>
          <a:prstGeom prst="rect">
            <a:avLst/>
          </a:prstGeom>
          <a:ln>
            <a:noFill/>
          </a:ln>
          <a:effectLst>
            <a:softEdge rad="112500"/>
          </a:effectLst>
        </p:spPr>
      </p:pic>
      <p:pic>
        <p:nvPicPr>
          <p:cNvPr id="6" name="Рисунок 5" descr="парк 2.jpg"/>
          <p:cNvPicPr>
            <a:picLocks noChangeAspect="1"/>
          </p:cNvPicPr>
          <p:nvPr/>
        </p:nvPicPr>
        <p:blipFill>
          <a:blip r:embed="rId3"/>
          <a:srcRect r="1639" b="8113"/>
          <a:stretch>
            <a:fillRect/>
          </a:stretch>
        </p:blipFill>
        <p:spPr>
          <a:xfrm>
            <a:off x="0" y="3286124"/>
            <a:ext cx="4286248" cy="3236239"/>
          </a:xfrm>
          <a:prstGeom prst="rect">
            <a:avLst/>
          </a:prstGeom>
          <a:ln>
            <a:noFill/>
          </a:ln>
          <a:effectLst>
            <a:softEdge rad="112500"/>
          </a:effectLst>
        </p:spPr>
      </p:pic>
      <p:pic>
        <p:nvPicPr>
          <p:cNvPr id="7" name="Рисунок 6" descr="парк 3.jpg"/>
          <p:cNvPicPr>
            <a:picLocks noChangeAspect="1"/>
          </p:cNvPicPr>
          <p:nvPr/>
        </p:nvPicPr>
        <p:blipFill>
          <a:blip r:embed="rId4"/>
          <a:stretch>
            <a:fillRect/>
          </a:stretch>
        </p:blipFill>
        <p:spPr>
          <a:xfrm>
            <a:off x="4643438" y="3357562"/>
            <a:ext cx="4052918" cy="308284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214282" y="142852"/>
            <a:ext cx="3008313" cy="2857519"/>
          </a:xfrm>
        </p:spPr>
        <p:txBody>
          <a:bodyPr>
            <a:noAutofit/>
          </a:bodyPr>
          <a:lstStyle/>
          <a:p>
            <a:pPr algn="just"/>
            <a:r>
              <a:rPr lang="ru-RU" b="1" dirty="0" smtClean="0">
                <a:latin typeface="Times New Roman" pitchFamily="18" charset="0"/>
                <a:cs typeface="Times New Roman" pitchFamily="18" charset="0"/>
              </a:rPr>
              <a:t>Каскадная лестница</a:t>
            </a:r>
            <a:r>
              <a:rPr lang="ru-RU" dirty="0" smtClean="0">
                <a:latin typeface="Times New Roman" pitchFamily="18" charset="0"/>
                <a:cs typeface="Times New Roman" pitchFamily="18" charset="0"/>
              </a:rPr>
              <a:t> в Кисловодске представляет собой удивительную конструкцию, чем-то напоминающую античный стиль. Ее построили еще в 1935 году. Она играла роль начала Курортного парка с центра города.</a:t>
            </a:r>
          </a:p>
          <a:p>
            <a:pPr algn="just"/>
            <a:r>
              <a:rPr lang="ru-RU" dirty="0" smtClean="0">
                <a:latin typeface="Times New Roman" pitchFamily="18" charset="0"/>
                <a:cs typeface="Times New Roman" pitchFamily="18" charset="0"/>
              </a:rPr>
              <a:t>Верхняя секция украшена великолепными бассейнами и капельными водопадами по сторонам; на фонтане сверху находится бассейн круглой формы, охваченный полукруглыми лестницами; далее размещена смотровая площадка.</a:t>
            </a:r>
          </a:p>
          <a:p>
            <a:endParaRPr lang="ru-RU" dirty="0"/>
          </a:p>
        </p:txBody>
      </p:sp>
      <p:pic>
        <p:nvPicPr>
          <p:cNvPr id="5" name="Содержимое 4" descr="1.jpg"/>
          <p:cNvPicPr>
            <a:picLocks noGrp="1" noChangeAspect="1"/>
          </p:cNvPicPr>
          <p:nvPr>
            <p:ph sz="half" idx="1"/>
          </p:nvPr>
        </p:nvPicPr>
        <p:blipFill>
          <a:blip r:embed="rId2"/>
          <a:stretch>
            <a:fillRect/>
          </a:stretch>
        </p:blipFill>
        <p:spPr>
          <a:xfrm>
            <a:off x="3571868" y="285728"/>
            <a:ext cx="5426106" cy="2928957"/>
          </a:xfrm>
          <a:prstGeom prst="rect">
            <a:avLst/>
          </a:prstGeom>
          <a:ln>
            <a:noFill/>
          </a:ln>
          <a:effectLst>
            <a:softEdge rad="112500"/>
          </a:effectLst>
        </p:spPr>
      </p:pic>
      <p:pic>
        <p:nvPicPr>
          <p:cNvPr id="6" name="Рисунок 5" descr="кас.jpg"/>
          <p:cNvPicPr>
            <a:picLocks noChangeAspect="1"/>
          </p:cNvPicPr>
          <p:nvPr/>
        </p:nvPicPr>
        <p:blipFill>
          <a:blip r:embed="rId3"/>
          <a:stretch>
            <a:fillRect/>
          </a:stretch>
        </p:blipFill>
        <p:spPr>
          <a:xfrm>
            <a:off x="285720" y="3429000"/>
            <a:ext cx="8572560" cy="32861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красные камни.jpg"/>
          <p:cNvPicPr>
            <a:picLocks noGrp="1" noChangeAspect="1"/>
          </p:cNvPicPr>
          <p:nvPr>
            <p:ph sz="half" idx="1"/>
          </p:nvPr>
        </p:nvPicPr>
        <p:blipFill>
          <a:blip r:embed="rId3" cstate="print"/>
          <a:stretch>
            <a:fillRect/>
          </a:stretch>
        </p:blipFill>
        <p:spPr>
          <a:xfrm>
            <a:off x="214282" y="357166"/>
            <a:ext cx="2643206" cy="2571768"/>
          </a:xfrm>
          <a:prstGeom prst="rect">
            <a:avLst/>
          </a:prstGeom>
          <a:ln>
            <a:noFill/>
          </a:ln>
          <a:effectLst>
            <a:softEdge rad="112500"/>
          </a:effectLst>
        </p:spPr>
      </p:pic>
      <p:pic>
        <p:nvPicPr>
          <p:cNvPr id="6" name="Рисунок 5" descr="площадка роз.jpg"/>
          <p:cNvPicPr>
            <a:picLocks noChangeAspect="1"/>
          </p:cNvPicPr>
          <p:nvPr/>
        </p:nvPicPr>
        <p:blipFill>
          <a:blip r:embed="rId4"/>
          <a:stretch>
            <a:fillRect/>
          </a:stretch>
        </p:blipFill>
        <p:spPr>
          <a:xfrm>
            <a:off x="0" y="3429000"/>
            <a:ext cx="4143372" cy="3245642"/>
          </a:xfrm>
          <a:prstGeom prst="rect">
            <a:avLst/>
          </a:prstGeom>
          <a:ln>
            <a:noFill/>
          </a:ln>
          <a:effectLst>
            <a:softEdge rad="112500"/>
          </a:effectLst>
        </p:spPr>
      </p:pic>
      <p:pic>
        <p:nvPicPr>
          <p:cNvPr id="7" name="Рисунок 6" descr="зеркальный пруд.jpg"/>
          <p:cNvPicPr>
            <a:picLocks noChangeAspect="1"/>
          </p:cNvPicPr>
          <p:nvPr/>
        </p:nvPicPr>
        <p:blipFill>
          <a:blip r:embed="rId5"/>
          <a:stretch>
            <a:fillRect/>
          </a:stretch>
        </p:blipFill>
        <p:spPr>
          <a:xfrm>
            <a:off x="3000364" y="161810"/>
            <a:ext cx="5643602" cy="3195752"/>
          </a:xfrm>
          <a:prstGeom prst="rect">
            <a:avLst/>
          </a:prstGeom>
          <a:ln>
            <a:noFill/>
          </a:ln>
          <a:effectLst>
            <a:softEdge rad="112500"/>
          </a:effectLst>
        </p:spPr>
      </p:pic>
      <p:pic>
        <p:nvPicPr>
          <p:cNvPr id="8" name="Рисунок 7" descr="нарзанная галерея.jpg"/>
          <p:cNvPicPr>
            <a:picLocks noChangeAspect="1"/>
          </p:cNvPicPr>
          <p:nvPr/>
        </p:nvPicPr>
        <p:blipFill>
          <a:blip r:embed="rId6"/>
          <a:stretch>
            <a:fillRect/>
          </a:stretch>
        </p:blipFill>
        <p:spPr>
          <a:xfrm>
            <a:off x="4357686" y="3429000"/>
            <a:ext cx="4429156" cy="32861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142844" y="357166"/>
            <a:ext cx="3143272" cy="2714644"/>
          </a:xfrm>
        </p:spPr>
        <p:txBody>
          <a:bodyPr>
            <a:noAutofit/>
          </a:bodyPr>
          <a:lstStyle/>
          <a:p>
            <a:pPr algn="just"/>
            <a:r>
              <a:rPr lang="ru-RU" b="1" dirty="0" smtClean="0">
                <a:latin typeface="Times New Roman" pitchFamily="18" charset="0"/>
                <a:cs typeface="Times New Roman" pitchFamily="18" charset="0"/>
              </a:rPr>
              <a:t>Колоннаду</a:t>
            </a:r>
            <a:r>
              <a:rPr lang="ru-RU" dirty="0" smtClean="0">
                <a:latin typeface="Times New Roman" pitchFamily="18" charset="0"/>
                <a:cs typeface="Times New Roman" pitchFamily="18" charset="0"/>
              </a:rPr>
              <a:t> в городе Кисловодск возвели в честь 100-летнего юбилея победы над наполеоновской армией. </a:t>
            </a:r>
          </a:p>
          <a:p>
            <a:pPr algn="just"/>
            <a:r>
              <a:rPr lang="ru-RU" dirty="0" smtClean="0">
                <a:latin typeface="Times New Roman" pitchFamily="18" charset="0"/>
                <a:cs typeface="Times New Roman" pitchFamily="18" charset="0"/>
              </a:rPr>
              <a:t>Изначально планировалось открыть вверху летний ресторан, но потом от идеи отказались.</a:t>
            </a:r>
          </a:p>
          <a:p>
            <a:pPr algn="just"/>
            <a:r>
              <a:rPr lang="ru-RU" dirty="0" smtClean="0">
                <a:latin typeface="Times New Roman" pitchFamily="18" charset="0"/>
                <a:cs typeface="Times New Roman" pitchFamily="18" charset="0"/>
              </a:rPr>
              <a:t>В 1946 году властями было принято решение очистить нижнюю часть сооружения от переходов-галерей и кофеен.</a:t>
            </a:r>
          </a:p>
          <a:p>
            <a:pPr algn="just"/>
            <a:r>
              <a:rPr lang="ru-RU" dirty="0" smtClean="0">
                <a:latin typeface="Times New Roman" pitchFamily="18" charset="0"/>
                <a:cs typeface="Times New Roman" pitchFamily="18" charset="0"/>
              </a:rPr>
              <a:t>До наших дней дожили практически все объекты кроме самой деревянной ресторации, напротив которой строился объект. Она была безвозвратно утеряна в военные годы.</a:t>
            </a:r>
          </a:p>
          <a:p>
            <a:endParaRPr lang="ru-RU" dirty="0">
              <a:latin typeface="Times New Roman" pitchFamily="18" charset="0"/>
              <a:cs typeface="Times New Roman" pitchFamily="18" charset="0"/>
            </a:endParaRPr>
          </a:p>
        </p:txBody>
      </p:sp>
      <p:pic>
        <p:nvPicPr>
          <p:cNvPr id="5" name="Содержимое 4" descr="коллонада.jpeg"/>
          <p:cNvPicPr>
            <a:picLocks noGrp="1" noChangeAspect="1"/>
          </p:cNvPicPr>
          <p:nvPr>
            <p:ph sz="half" idx="1"/>
          </p:nvPr>
        </p:nvPicPr>
        <p:blipFill>
          <a:blip r:embed="rId2"/>
          <a:stretch>
            <a:fillRect/>
          </a:stretch>
        </p:blipFill>
        <p:spPr>
          <a:xfrm>
            <a:off x="285720" y="3786190"/>
            <a:ext cx="2928958" cy="2955921"/>
          </a:xfrm>
          <a:prstGeom prst="rect">
            <a:avLst/>
          </a:prstGeom>
          <a:ln>
            <a:noFill/>
          </a:ln>
          <a:effectLst>
            <a:softEdge rad="112500"/>
          </a:effectLst>
        </p:spPr>
      </p:pic>
      <p:pic>
        <p:nvPicPr>
          <p:cNvPr id="6" name="Рисунок 5" descr="кольцо.jpg"/>
          <p:cNvPicPr>
            <a:picLocks noChangeAspect="1"/>
          </p:cNvPicPr>
          <p:nvPr/>
        </p:nvPicPr>
        <p:blipFill>
          <a:blip r:embed="rId3"/>
          <a:stretch>
            <a:fillRect/>
          </a:stretch>
        </p:blipFill>
        <p:spPr>
          <a:xfrm>
            <a:off x="3286116" y="0"/>
            <a:ext cx="2643206" cy="3000372"/>
          </a:xfrm>
          <a:prstGeom prst="rect">
            <a:avLst/>
          </a:prstGeom>
          <a:ln>
            <a:noFill/>
          </a:ln>
          <a:effectLst>
            <a:softEdge rad="112500"/>
          </a:effectLst>
        </p:spPr>
      </p:pic>
      <p:sp>
        <p:nvSpPr>
          <p:cNvPr id="7" name="Прямоугольник 6"/>
          <p:cNvSpPr/>
          <p:nvPr/>
        </p:nvSpPr>
        <p:spPr>
          <a:xfrm>
            <a:off x="3286116" y="3571876"/>
            <a:ext cx="2857520" cy="2031325"/>
          </a:xfrm>
          <a:prstGeom prst="rect">
            <a:avLst/>
          </a:prstGeom>
        </p:spPr>
        <p:txBody>
          <a:bodyPr wrap="square">
            <a:spAutoFit/>
          </a:bodyPr>
          <a:lstStyle/>
          <a:p>
            <a:pPr algn="just"/>
            <a:r>
              <a:rPr lang="ru-RU" sz="1400" b="1" dirty="0" smtClean="0">
                <a:latin typeface="Times New Roman" pitchFamily="18" charset="0"/>
                <a:cs typeface="Times New Roman" pitchFamily="18" charset="0"/>
              </a:rPr>
              <a:t>Медовые водопады </a:t>
            </a:r>
            <a:r>
              <a:rPr lang="ru-RU" sz="1400" dirty="0" smtClean="0">
                <a:latin typeface="Times New Roman" pitchFamily="18" charset="0"/>
                <a:cs typeface="Times New Roman" pitchFamily="18" charset="0"/>
              </a:rPr>
              <a:t>состоят из целого каскада водопадов разного размера. Высота самого большого достигает 18 метров. Некоторые водопады изливаются мощной струей, другие разделяются на несколько не больших потоков, образуя красивый природный ансамбль. </a:t>
            </a:r>
          </a:p>
        </p:txBody>
      </p:sp>
      <p:pic>
        <p:nvPicPr>
          <p:cNvPr id="8" name="Рисунок 7" descr="мед. вод..jpg"/>
          <p:cNvPicPr>
            <a:picLocks noChangeAspect="1"/>
          </p:cNvPicPr>
          <p:nvPr/>
        </p:nvPicPr>
        <p:blipFill>
          <a:blip r:embed="rId4" cstate="print"/>
          <a:stretch>
            <a:fillRect/>
          </a:stretch>
        </p:blipFill>
        <p:spPr>
          <a:xfrm>
            <a:off x="6072198" y="502826"/>
            <a:ext cx="2571768" cy="2586131"/>
          </a:xfrm>
          <a:prstGeom prst="rect">
            <a:avLst/>
          </a:prstGeom>
          <a:ln>
            <a:noFill/>
          </a:ln>
          <a:effectLst>
            <a:softEdge rad="112500"/>
          </a:effectLst>
        </p:spPr>
      </p:pic>
      <p:pic>
        <p:nvPicPr>
          <p:cNvPr id="9" name="Рисунок 8" descr="медовые водопады.jpg"/>
          <p:cNvPicPr>
            <a:picLocks noChangeAspect="1"/>
          </p:cNvPicPr>
          <p:nvPr/>
        </p:nvPicPr>
        <p:blipFill>
          <a:blip r:embed="rId5"/>
          <a:stretch>
            <a:fillRect/>
          </a:stretch>
        </p:blipFill>
        <p:spPr>
          <a:xfrm>
            <a:off x="6286512" y="3429000"/>
            <a:ext cx="2500330" cy="296551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2"/>
          </p:nvPr>
        </p:nvSpPr>
        <p:spPr>
          <a:xfrm>
            <a:off x="214282" y="285728"/>
            <a:ext cx="3222627" cy="6215106"/>
          </a:xfrm>
        </p:spPr>
        <p:txBody>
          <a:bodyPr>
            <a:normAutofit lnSpcReduction="10000"/>
          </a:bodyPr>
          <a:lstStyle/>
          <a:p>
            <a:pPr algn="just"/>
            <a:r>
              <a:rPr lang="ru-RU" sz="1500" b="1" dirty="0" smtClean="0">
                <a:latin typeface="Times New Roman" pitchFamily="18" charset="0"/>
                <a:cs typeface="Times New Roman" pitchFamily="18" charset="0"/>
              </a:rPr>
              <a:t>Замок коварства и любви</a:t>
            </a:r>
            <a:r>
              <a:rPr lang="ru-RU" sz="1500" dirty="0" smtClean="0">
                <a:latin typeface="Times New Roman" pitchFamily="18" charset="0"/>
                <a:cs typeface="Times New Roman" pitchFamily="18" charset="0"/>
              </a:rPr>
              <a:t> — это высокая гора и утес, который похож на фигуру сидящего мужчины. Так гору прозвали местные жители. В качестве объяснения они приводят легенду — о большой любви двух юных сердец. </a:t>
            </a:r>
          </a:p>
          <a:p>
            <a:pPr algn="just"/>
            <a:r>
              <a:rPr lang="ru-RU" sz="1500" dirty="0" smtClean="0">
                <a:latin typeface="Times New Roman" pitchFamily="18" charset="0"/>
                <a:cs typeface="Times New Roman" pitchFamily="18" charset="0"/>
              </a:rPr>
              <a:t>«Много лет назад влюбились друг в друга княжеская дочь </a:t>
            </a:r>
            <a:r>
              <a:rPr lang="ru-RU" sz="1500" dirty="0" err="1" smtClean="0">
                <a:latin typeface="Times New Roman" pitchFamily="18" charset="0"/>
                <a:cs typeface="Times New Roman" pitchFamily="18" charset="0"/>
              </a:rPr>
              <a:t>Даута</a:t>
            </a:r>
            <a:r>
              <a:rPr lang="ru-RU" sz="1500" dirty="0" smtClean="0">
                <a:latin typeface="Times New Roman" pitchFamily="18" charset="0"/>
                <a:cs typeface="Times New Roman" pitchFamily="18" charset="0"/>
              </a:rPr>
              <a:t> и пастух Али. Отец </a:t>
            </a:r>
            <a:r>
              <a:rPr lang="ru-RU" sz="1500" dirty="0" err="1" smtClean="0">
                <a:latin typeface="Times New Roman" pitchFamily="18" charset="0"/>
                <a:cs typeface="Times New Roman" pitchFamily="18" charset="0"/>
              </a:rPr>
              <a:t>Дауты</a:t>
            </a:r>
            <a:r>
              <a:rPr lang="ru-RU" sz="1500" dirty="0" smtClean="0">
                <a:latin typeface="Times New Roman" pitchFamily="18" charset="0"/>
                <a:cs typeface="Times New Roman" pitchFamily="18" charset="0"/>
              </a:rPr>
              <a:t>, естественно, был против таких отношений и решил отдать дочь замуж за престарелого соседа. Однако накануне свадьбы разлученные влюбленные решили, что будут вместе навсегда, а потому им надо умереть. Вот только </a:t>
            </a:r>
            <a:r>
              <a:rPr lang="ru-RU" sz="1500" dirty="0" err="1" smtClean="0">
                <a:latin typeface="Times New Roman" pitchFamily="18" charset="0"/>
                <a:cs typeface="Times New Roman" pitchFamily="18" charset="0"/>
              </a:rPr>
              <a:t>Даута</a:t>
            </a:r>
            <a:r>
              <a:rPr lang="ru-RU" sz="1500" dirty="0" smtClean="0">
                <a:latin typeface="Times New Roman" pitchFamily="18" charset="0"/>
                <a:cs typeface="Times New Roman" pitchFamily="18" charset="0"/>
              </a:rPr>
              <a:t> испугалась смерти, а Али нет — он прыгнул вниз со скалы и разбился.</a:t>
            </a:r>
          </a:p>
          <a:p>
            <a:pPr algn="just"/>
            <a:r>
              <a:rPr lang="ru-RU" sz="1500" dirty="0" err="1" smtClean="0">
                <a:latin typeface="Times New Roman" pitchFamily="18" charset="0"/>
                <a:cs typeface="Times New Roman" pitchFamily="18" charset="0"/>
              </a:rPr>
              <a:t>Даута</a:t>
            </a:r>
            <a:r>
              <a:rPr lang="ru-RU" sz="1500" dirty="0" smtClean="0">
                <a:latin typeface="Times New Roman" pitchFamily="18" charset="0"/>
                <a:cs typeface="Times New Roman" pitchFamily="18" charset="0"/>
              </a:rPr>
              <a:t> вышла замуж, но вскоре умерла. Отец девушки окаменел от горя и превратился в утес. А ручей под горой, где разбился Али, стал рекой, которую назвали </a:t>
            </a:r>
            <a:r>
              <a:rPr lang="ru-RU" sz="1500" dirty="0" err="1" smtClean="0">
                <a:latin typeface="Times New Roman" pitchFamily="18" charset="0"/>
                <a:cs typeface="Times New Roman" pitchFamily="18" charset="0"/>
              </a:rPr>
              <a:t>Аликоновкой</a:t>
            </a:r>
            <a:r>
              <a:rPr lang="ru-RU" sz="1500" dirty="0" smtClean="0">
                <a:latin typeface="Times New Roman" pitchFamily="18" charset="0"/>
                <a:cs typeface="Times New Roman" pitchFamily="18" charset="0"/>
              </a:rPr>
              <a:t>. Так скала превратилась в Замок коварства и любви».</a:t>
            </a:r>
          </a:p>
          <a:p>
            <a:pPr algn="just"/>
            <a:r>
              <a:rPr lang="ru-RU" sz="1500" dirty="0" smtClean="0">
                <a:latin typeface="Times New Roman" pitchFamily="18" charset="0"/>
                <a:cs typeface="Times New Roman" pitchFamily="18" charset="0"/>
              </a:rPr>
              <a:t> Эта гора расположена в </a:t>
            </a:r>
            <a:r>
              <a:rPr lang="ru-RU" sz="1500" dirty="0" err="1" smtClean="0">
                <a:latin typeface="Times New Roman" pitchFamily="18" charset="0"/>
                <a:cs typeface="Times New Roman" pitchFamily="18" charset="0"/>
              </a:rPr>
              <a:t>Аликоновском</a:t>
            </a:r>
            <a:r>
              <a:rPr lang="ru-RU" sz="1500" dirty="0" smtClean="0">
                <a:latin typeface="Times New Roman" pitchFamily="18" charset="0"/>
                <a:cs typeface="Times New Roman" pitchFamily="18" charset="0"/>
              </a:rPr>
              <a:t> ущелье, в 4 километрах от Кисловодска.</a:t>
            </a:r>
          </a:p>
          <a:p>
            <a:pPr algn="just"/>
            <a:endParaRPr lang="ru-RU" dirty="0" smtClean="0"/>
          </a:p>
          <a:p>
            <a:endParaRPr lang="ru-RU" dirty="0"/>
          </a:p>
        </p:txBody>
      </p:sp>
      <p:pic>
        <p:nvPicPr>
          <p:cNvPr id="5" name="Содержимое 4" descr="замок.jpg"/>
          <p:cNvPicPr>
            <a:picLocks noGrp="1" noChangeAspect="1"/>
          </p:cNvPicPr>
          <p:nvPr>
            <p:ph sz="half" idx="1"/>
          </p:nvPr>
        </p:nvPicPr>
        <p:blipFill>
          <a:blip r:embed="rId2"/>
          <a:stretch>
            <a:fillRect/>
          </a:stretch>
        </p:blipFill>
        <p:spPr>
          <a:xfrm>
            <a:off x="3786182" y="142852"/>
            <a:ext cx="5214974" cy="3071833"/>
          </a:xfrm>
          <a:prstGeom prst="rect">
            <a:avLst/>
          </a:prstGeom>
          <a:ln>
            <a:noFill/>
          </a:ln>
          <a:effectLst>
            <a:softEdge rad="112500"/>
          </a:effectLst>
        </p:spPr>
      </p:pic>
      <p:pic>
        <p:nvPicPr>
          <p:cNvPr id="7" name="Рисунок 6" descr="зам 2.jpg"/>
          <p:cNvPicPr>
            <a:picLocks noChangeAspect="1"/>
          </p:cNvPicPr>
          <p:nvPr/>
        </p:nvPicPr>
        <p:blipFill>
          <a:blip r:embed="rId3"/>
          <a:stretch>
            <a:fillRect/>
          </a:stretch>
        </p:blipFill>
        <p:spPr>
          <a:xfrm>
            <a:off x="3857620" y="3429000"/>
            <a:ext cx="5072098" cy="3429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старюзам.jpg"/>
          <p:cNvPicPr>
            <a:picLocks noGrp="1" noChangeAspect="1"/>
          </p:cNvPicPr>
          <p:nvPr>
            <p:ph idx="1"/>
          </p:nvPr>
        </p:nvPicPr>
        <p:blipFill>
          <a:blip r:embed="rId2"/>
          <a:stretch>
            <a:fillRect/>
          </a:stretch>
        </p:blipFill>
        <p:spPr>
          <a:xfrm>
            <a:off x="500034" y="767934"/>
            <a:ext cx="7929618" cy="59472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pic>
        <p:nvPicPr>
          <p:cNvPr id="4" name="Рисунок 3" descr="Pyatigorsk.jpg"/>
          <p:cNvPicPr>
            <a:picLocks noChangeAspect="1"/>
          </p:cNvPicPr>
          <p:nvPr/>
        </p:nvPicPr>
        <p:blipFill>
          <a:blip r:embed="rId2"/>
          <a:stretch>
            <a:fillRect/>
          </a:stretch>
        </p:blipFill>
        <p:spPr>
          <a:xfrm>
            <a:off x="428596" y="1071546"/>
            <a:ext cx="8581658" cy="54054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7172348" cy="1162050"/>
          </a:xfrm>
        </p:spPr>
        <p:txBody>
          <a:bodyPr/>
          <a:lstStyle/>
          <a:p>
            <a:pPr algn="ctr"/>
            <a:r>
              <a:rPr lang="ru-RU" sz="3200" b="1" i="1" dirty="0" err="1" smtClean="0">
                <a:latin typeface="Times New Roman" pitchFamily="18" charset="0"/>
                <a:cs typeface="Times New Roman" pitchFamily="18" charset="0"/>
              </a:rPr>
              <a:t>Лермонтовские</a:t>
            </a:r>
            <a:r>
              <a:rPr lang="ru-RU" sz="3200" b="1" i="1" dirty="0" smtClean="0">
                <a:latin typeface="Times New Roman" pitchFamily="18" charset="0"/>
                <a:cs typeface="Times New Roman" pitchFamily="18" charset="0"/>
              </a:rPr>
              <a:t> места </a:t>
            </a:r>
            <a:r>
              <a:rPr lang="ru-RU" sz="3200" b="1" i="1" dirty="0" smtClean="0">
                <a:latin typeface="Times New Roman" pitchFamily="18" charset="0"/>
                <a:cs typeface="Times New Roman" pitchFamily="18" charset="0"/>
              </a:rPr>
              <a:t>Пятигорска</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endParaRPr lang="ru-RU" sz="3200" b="1" dirty="0">
              <a:latin typeface="Times New Roman" pitchFamily="18" charset="0"/>
              <a:cs typeface="Times New Roman" pitchFamily="18" charset="0"/>
            </a:endParaRPr>
          </a:p>
        </p:txBody>
      </p:sp>
      <p:sp>
        <p:nvSpPr>
          <p:cNvPr id="4" name="Текст 3"/>
          <p:cNvSpPr>
            <a:spLocks noGrp="1"/>
          </p:cNvSpPr>
          <p:nvPr>
            <p:ph type="body" idx="2"/>
          </p:nvPr>
        </p:nvSpPr>
        <p:spPr>
          <a:xfrm>
            <a:off x="285720" y="1676400"/>
            <a:ext cx="3286148" cy="4572000"/>
          </a:xfrm>
        </p:spPr>
        <p:txBody>
          <a:bodyPr/>
          <a:lstStyle/>
          <a:p>
            <a:pPr algn="just"/>
            <a:r>
              <a:rPr lang="ru-RU" dirty="0" smtClean="0"/>
              <a:t>	</a:t>
            </a:r>
            <a:r>
              <a:rPr lang="ru-RU" dirty="0" smtClean="0">
                <a:latin typeface="Times New Roman" pitchFamily="18" charset="0"/>
                <a:cs typeface="Times New Roman" pitchFamily="18" charset="0"/>
              </a:rPr>
              <a:t>Пятигорск неразрывно связан с именем М. Ю. Лермонтова. В первый раз он приехал на Горячие Воды в 1825 г., десятилетним мальчиком, со своей бабушкой Е. А. Арсеньевой. </a:t>
            </a:r>
          </a:p>
          <a:p>
            <a:pPr algn="just"/>
            <a:r>
              <a:rPr lang="ru-RU" dirty="0" smtClean="0">
                <a:latin typeface="Times New Roman" pitchFamily="18" charset="0"/>
                <a:cs typeface="Times New Roman" pitchFamily="18" charset="0"/>
              </a:rPr>
              <a:t>	Во время своего последнего пребывания в этом городе в 1841 г. он написал "Пророк", "Выхожу один я на дорогу" и другие, ныне широко известные, стихотворения. Здесь трагически оборвалась его жизнь. 	Ни один гость Пятигорска не забывает поклониться памятнику поэту, побывать в Домике Лермонтова, на месте роковой дуэли.</a:t>
            </a:r>
            <a:endParaRPr lang="ru-RU" dirty="0">
              <a:latin typeface="Times New Roman" pitchFamily="18" charset="0"/>
              <a:cs typeface="Times New Roman" pitchFamily="18" charset="0"/>
            </a:endParaRPr>
          </a:p>
        </p:txBody>
      </p:sp>
      <p:pic>
        <p:nvPicPr>
          <p:cNvPr id="7" name="Содержимое 6" descr="Цветник-в-Пятигорске-на-фоне-горы-Бештау.jpg"/>
          <p:cNvPicPr>
            <a:picLocks noGrp="1" noChangeAspect="1"/>
          </p:cNvPicPr>
          <p:nvPr>
            <p:ph sz="half" idx="1"/>
          </p:nvPr>
        </p:nvPicPr>
        <p:blipFill>
          <a:blip r:embed="rId2"/>
          <a:stretch>
            <a:fillRect/>
          </a:stretch>
        </p:blipFill>
        <p:spPr>
          <a:xfrm>
            <a:off x="3714744" y="1857364"/>
            <a:ext cx="5111750" cy="33942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357158" y="285728"/>
            <a:ext cx="3143272" cy="2000264"/>
          </a:xfrm>
        </p:spPr>
        <p:txBody>
          <a:bodyPr>
            <a:normAutofit/>
          </a:bodyPr>
          <a:lstStyle/>
          <a:p>
            <a:pPr algn="just"/>
            <a:r>
              <a:rPr lang="ru-RU" sz="1400" dirty="0" smtClean="0">
                <a:solidFill>
                  <a:schemeClr val="tx1"/>
                </a:solidFill>
                <a:latin typeface="Times New Roman" pitchFamily="18" charset="0"/>
                <a:cs typeface="Times New Roman" pitchFamily="18" charset="0"/>
              </a:rPr>
              <a:t>Памятник М. Ю. Лермонтову </a:t>
            </a:r>
            <a:r>
              <a:rPr lang="ru-RU" sz="1400" b="0" dirty="0" smtClean="0">
                <a:solidFill>
                  <a:schemeClr val="tx1"/>
                </a:solidFill>
                <a:latin typeface="Times New Roman" pitchFamily="18" charset="0"/>
                <a:cs typeface="Times New Roman" pitchFamily="18" charset="0"/>
              </a:rPr>
              <a:t>установлен в центре Пятигорска Лермонтов изображен сидящим, устремившим взгляд на цепь Кавказских гор. У ног - раскрытая книга. Фигура великого поэта отлита из бронзы, пьедестал изготовлен из гранита. </a:t>
            </a:r>
            <a:endParaRPr lang="ru-RU" sz="1400" b="0" dirty="0">
              <a:solidFill>
                <a:schemeClr val="tx1"/>
              </a:solidFill>
              <a:latin typeface="Times New Roman" pitchFamily="18" charset="0"/>
              <a:cs typeface="Times New Roman" pitchFamily="18" charset="0"/>
            </a:endParaRPr>
          </a:p>
        </p:txBody>
      </p:sp>
      <p:pic>
        <p:nvPicPr>
          <p:cNvPr id="11" name="Содержимое 10" descr="лерм.jpg"/>
          <p:cNvPicPr>
            <a:picLocks noGrp="1" noChangeAspect="1"/>
          </p:cNvPicPr>
          <p:nvPr>
            <p:ph sz="quarter" idx="2"/>
          </p:nvPr>
        </p:nvPicPr>
        <p:blipFill>
          <a:blip r:embed="rId2" cstate="print"/>
          <a:stretch>
            <a:fillRect/>
          </a:stretch>
        </p:blipFill>
        <p:spPr>
          <a:xfrm>
            <a:off x="285720" y="2714620"/>
            <a:ext cx="3035569" cy="3951288"/>
          </a:xfrm>
          <a:prstGeom prst="rect">
            <a:avLst/>
          </a:prstGeom>
          <a:ln>
            <a:noFill/>
          </a:ln>
          <a:effectLst>
            <a:softEdge rad="112500"/>
          </a:effectLst>
        </p:spPr>
      </p:pic>
      <p:sp>
        <p:nvSpPr>
          <p:cNvPr id="6" name="TextBox 5"/>
          <p:cNvSpPr txBox="1"/>
          <p:nvPr/>
        </p:nvSpPr>
        <p:spPr>
          <a:xfrm>
            <a:off x="3714744" y="3571876"/>
            <a:ext cx="5072098" cy="2677656"/>
          </a:xfrm>
          <a:prstGeom prst="rect">
            <a:avLst/>
          </a:prstGeom>
          <a:noFill/>
        </p:spPr>
        <p:txBody>
          <a:bodyPr wrap="square" rtlCol="0">
            <a:spAutoFit/>
          </a:bodyPr>
          <a:lstStyle/>
          <a:p>
            <a:pPr algn="r"/>
            <a:r>
              <a:rPr lang="ru-RU" sz="1400" b="1" dirty="0" smtClean="0">
                <a:latin typeface="Times New Roman" pitchFamily="18" charset="0"/>
                <a:cs typeface="Times New Roman" pitchFamily="18" charset="0"/>
              </a:rPr>
              <a:t>Музей "Домик Лермонтова» </a:t>
            </a:r>
          </a:p>
          <a:p>
            <a:pPr algn="just"/>
            <a:r>
              <a:rPr lang="ru-RU" sz="1400" dirty="0" smtClean="0">
                <a:latin typeface="Times New Roman" pitchFamily="18" charset="0"/>
                <a:cs typeface="Times New Roman" pitchFamily="18" charset="0"/>
              </a:rPr>
              <a:t>М. Ю. Лермонтов приезжал в Пятигорск несколько раз - в детские годы и во время ссылки на Кавказ. Последние месяцы своей жизни великий поэт провел в небольшом домике на тогдашней северной окраине города. Сюда же было привезено тело поэта после роковой дуэли 15 июля 1841 г. </a:t>
            </a:r>
          </a:p>
          <a:p>
            <a:pPr algn="just"/>
            <a:r>
              <a:rPr lang="ru-RU" sz="1400" dirty="0" smtClean="0">
                <a:latin typeface="Times New Roman" pitchFamily="18" charset="0"/>
                <a:cs typeface="Times New Roman" pitchFamily="18" charset="0"/>
              </a:rPr>
              <a:t>На базе музея "Домик Лермонтова" создан Государственный музей-заповедник М. Ю. Лермонтова. В него входит старейший квартал Пятигорска, а также </a:t>
            </a:r>
            <a:r>
              <a:rPr lang="ru-RU" sz="1400" dirty="0" err="1" smtClean="0">
                <a:latin typeface="Times New Roman" pitchFamily="18" charset="0"/>
                <a:cs typeface="Times New Roman" pitchFamily="18" charset="0"/>
              </a:rPr>
              <a:t>лермонтовские</a:t>
            </a:r>
            <a:r>
              <a:rPr lang="ru-RU" sz="1400" dirty="0" smtClean="0">
                <a:latin typeface="Times New Roman" pitchFamily="18" charset="0"/>
                <a:cs typeface="Times New Roman" pitchFamily="18" charset="0"/>
              </a:rPr>
              <a:t> места в Кисловодске и Железноводске. В Домике Лермонтова представлены личные вещи поэта, воссоздана обстановка его времени. </a:t>
            </a:r>
            <a:endParaRPr lang="ru-RU" sz="1000" dirty="0">
              <a:latin typeface="Times New Roman" pitchFamily="18" charset="0"/>
              <a:cs typeface="Times New Roman" pitchFamily="18" charset="0"/>
            </a:endParaRPr>
          </a:p>
        </p:txBody>
      </p:sp>
      <p:pic>
        <p:nvPicPr>
          <p:cNvPr id="12" name="Рисунок 11" descr="Dom_Lermontova_v_Pjatigorske_4 (1).jpg"/>
          <p:cNvPicPr>
            <a:picLocks noChangeAspect="1"/>
          </p:cNvPicPr>
          <p:nvPr/>
        </p:nvPicPr>
        <p:blipFill>
          <a:blip r:embed="rId3"/>
          <a:stretch>
            <a:fillRect/>
          </a:stretch>
        </p:blipFill>
        <p:spPr>
          <a:xfrm>
            <a:off x="4857752" y="214290"/>
            <a:ext cx="3286148" cy="328490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214282" y="357166"/>
            <a:ext cx="4214842" cy="2428892"/>
          </a:xfrm>
        </p:spPr>
        <p:txBody>
          <a:bodyPr>
            <a:noAutofit/>
          </a:bodyPr>
          <a:lstStyle/>
          <a:p>
            <a:pPr algn="just"/>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Эолова арфа </a:t>
            </a:r>
            <a:r>
              <a:rPr lang="ru-RU" dirty="0" smtClean="0">
                <a:latin typeface="Times New Roman" pitchFamily="18" charset="0"/>
                <a:cs typeface="Times New Roman" pitchFamily="18" charset="0"/>
              </a:rPr>
              <a:t>по проекту архитекторов братьев </a:t>
            </a:r>
            <a:r>
              <a:rPr lang="ru-RU" dirty="0" err="1" smtClean="0">
                <a:latin typeface="Times New Roman" pitchFamily="18" charset="0"/>
                <a:cs typeface="Times New Roman" pitchFamily="18" charset="0"/>
              </a:rPr>
              <a:t>Бернардацци</a:t>
            </a:r>
            <a:r>
              <a:rPr lang="ru-RU" dirty="0" smtClean="0">
                <a:latin typeface="Times New Roman" pitchFamily="18" charset="0"/>
                <a:cs typeface="Times New Roman" pitchFamily="18" charset="0"/>
              </a:rPr>
              <a:t> в начале 30-х гг. прошлого века была сооружена круглая беседка с колоннами. В каменный пол ротонды был вмонтирован деревянный футляр с двумя арфами, флюгер на куполе беседки, поворачиваясь под действием ветра, приводил в движение устройство, касавшееся струн, - раздавались мелодичные звуки. Потому-то беседка и получила название "Эолова арфа". Ныне Эолова арфа оснащена электромузыкальным инструментом. </a:t>
            </a:r>
            <a:endParaRPr lang="ru-RU" dirty="0">
              <a:latin typeface="Times New Roman" pitchFamily="18" charset="0"/>
              <a:cs typeface="Times New Roman" pitchFamily="18" charset="0"/>
            </a:endParaRPr>
          </a:p>
        </p:txBody>
      </p:sp>
      <p:pic>
        <p:nvPicPr>
          <p:cNvPr id="14" name="Содержимое 13" descr="besedka_eolova_arfa2.jpg"/>
          <p:cNvPicPr>
            <a:picLocks noGrp="1" noChangeAspect="1"/>
          </p:cNvPicPr>
          <p:nvPr>
            <p:ph sz="half" idx="1"/>
          </p:nvPr>
        </p:nvPicPr>
        <p:blipFill>
          <a:blip r:embed="rId2"/>
          <a:stretch>
            <a:fillRect/>
          </a:stretch>
        </p:blipFill>
        <p:spPr>
          <a:xfrm>
            <a:off x="142845" y="2928934"/>
            <a:ext cx="4026529" cy="3571900"/>
          </a:xfrm>
          <a:prstGeom prst="rect">
            <a:avLst/>
          </a:prstGeom>
          <a:ln>
            <a:noFill/>
          </a:ln>
          <a:effectLst>
            <a:softEdge rad="112500"/>
          </a:effectLst>
        </p:spPr>
      </p:pic>
      <p:sp>
        <p:nvSpPr>
          <p:cNvPr id="6" name="TextBox 5"/>
          <p:cNvSpPr txBox="1"/>
          <p:nvPr/>
        </p:nvSpPr>
        <p:spPr>
          <a:xfrm>
            <a:off x="4000496" y="3357562"/>
            <a:ext cx="5000660" cy="3108543"/>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Провал</a:t>
            </a:r>
            <a:r>
              <a:rPr lang="ru-RU" sz="1400" dirty="0" smtClean="0">
                <a:latin typeface="Times New Roman" pitchFamily="18" charset="0"/>
                <a:cs typeface="Times New Roman" pitchFamily="18" charset="0"/>
              </a:rPr>
              <a:t> (южный склон горы Машук). По мнению ученых, этот провал не что иное, как угасший кратер. К нему ведет узкая тропинка между кустарников и скал.</a:t>
            </a:r>
          </a:p>
          <a:p>
            <a:pPr algn="just"/>
            <a:r>
              <a:rPr lang="ru-RU" sz="1400" dirty="0" smtClean="0">
                <a:latin typeface="Times New Roman" pitchFamily="18" charset="0"/>
                <a:cs typeface="Times New Roman" pitchFamily="18" charset="0"/>
              </a:rPr>
              <a:t>	В самом начале XX в. благоустроили дорогу от Елизаветинской галереи к Провалу, превратили ее в бульвар. По обе стороны бульвара еще раньше отводились участки под частные дачи. В них-то и были организованы первые санатории в 20-е гг. </a:t>
            </a:r>
            <a:r>
              <a:rPr lang="ru-RU" sz="1400" dirty="0" err="1" smtClean="0">
                <a:latin typeface="Times New Roman" pitchFamily="18" charset="0"/>
                <a:cs typeface="Times New Roman" pitchFamily="18" charset="0"/>
              </a:rPr>
              <a:t>Провальская</a:t>
            </a:r>
            <a:r>
              <a:rPr lang="ru-RU" sz="1400" dirty="0" smtClean="0">
                <a:latin typeface="Times New Roman" pitchFamily="18" charset="0"/>
                <a:cs typeface="Times New Roman" pitchFamily="18" charset="0"/>
              </a:rPr>
              <a:t> зона была объявлена курортным городком. Сейчас старинные причудливые особняки чередуются с современными постройками санаториев "Ласточка", "Труженик", "Родник", расположенных на бульваре, носящем теперь имя Ю. А. Гагарина. Бульвар оканчивается площадью, на которой и находится вход в тоннель Провала. </a:t>
            </a:r>
            <a:endParaRPr lang="ru-RU" sz="1400" dirty="0">
              <a:latin typeface="Times New Roman" pitchFamily="18" charset="0"/>
              <a:cs typeface="Times New Roman" pitchFamily="18" charset="0"/>
            </a:endParaRPr>
          </a:p>
        </p:txBody>
      </p:sp>
      <p:pic>
        <p:nvPicPr>
          <p:cNvPr id="7" name="Рисунок 6" descr="пров.jpg"/>
          <p:cNvPicPr>
            <a:picLocks noChangeAspect="1"/>
          </p:cNvPicPr>
          <p:nvPr/>
        </p:nvPicPr>
        <p:blipFill>
          <a:blip r:embed="rId3"/>
          <a:stretch>
            <a:fillRect/>
          </a:stretch>
        </p:blipFill>
        <p:spPr>
          <a:xfrm>
            <a:off x="4786314" y="142852"/>
            <a:ext cx="4214842" cy="32861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285720" y="285728"/>
            <a:ext cx="3643338" cy="2571767"/>
          </a:xfrm>
        </p:spPr>
        <p:txBody>
          <a:bodyPr>
            <a:noAutofit/>
          </a:bodyPr>
          <a:lstStyle/>
          <a:p>
            <a:pPr algn="just"/>
            <a:r>
              <a:rPr lang="ru-RU" sz="1000" dirty="0" smtClean="0"/>
              <a:t>	</a:t>
            </a:r>
            <a:r>
              <a:rPr lang="ru-RU" dirty="0" smtClean="0">
                <a:latin typeface="Times New Roman" pitchFamily="18" charset="0"/>
                <a:cs typeface="Times New Roman" pitchFamily="18" charset="0"/>
              </a:rPr>
              <a:t>Южнее старого района Пятигорска располагается </a:t>
            </a:r>
            <a:r>
              <a:rPr lang="ru-RU" b="1" dirty="0" smtClean="0">
                <a:latin typeface="Times New Roman" pitchFamily="18" charset="0"/>
                <a:cs typeface="Times New Roman" pitchFamily="18" charset="0"/>
              </a:rPr>
              <a:t>гора Горячая </a:t>
            </a:r>
            <a:r>
              <a:rPr lang="ru-RU" dirty="0" smtClean="0">
                <a:latin typeface="Times New Roman" pitchFamily="18" charset="0"/>
                <a:cs typeface="Times New Roman" pitchFamily="18" charset="0"/>
              </a:rPr>
              <a:t>— отрог Машука, высотой 557 метров.</a:t>
            </a:r>
          </a:p>
          <a:p>
            <a:pPr algn="just"/>
            <a:r>
              <a:rPr lang="ru-RU" dirty="0" smtClean="0">
                <a:latin typeface="Times New Roman" pitchFamily="18" charset="0"/>
                <a:cs typeface="Times New Roman" pitchFamily="18" charset="0"/>
              </a:rPr>
              <a:t>	Именно благодаря минеральным источникам этой горы и образовался курортный поселок Горячеводский, выросший затем в Пятигорск. </a:t>
            </a:r>
          </a:p>
          <a:p>
            <a:pPr algn="just"/>
            <a:r>
              <a:rPr lang="ru-RU" dirty="0" smtClean="0">
                <a:latin typeface="Times New Roman" pitchFamily="18" charset="0"/>
                <a:cs typeface="Times New Roman" pitchFamily="18" charset="0"/>
              </a:rPr>
              <a:t>	Гора Горячая привлекает множество туристов карстовыми пещерами, удобными для занятий альпинизмом склонами, интересными достопримечательностями, среди которых статуя орла и Китайская беседка, а также своими живописными пейзажами.</a:t>
            </a:r>
          </a:p>
        </p:txBody>
      </p:sp>
      <p:sp>
        <p:nvSpPr>
          <p:cNvPr id="3" name="Содержимое 2"/>
          <p:cNvSpPr>
            <a:spLocks noGrp="1"/>
          </p:cNvSpPr>
          <p:nvPr>
            <p:ph sz="half" idx="1"/>
          </p:nvPr>
        </p:nvSpPr>
        <p:spPr>
          <a:xfrm>
            <a:off x="4071934" y="3571876"/>
            <a:ext cx="4857784" cy="3000396"/>
          </a:xfrm>
        </p:spPr>
        <p:txBody>
          <a:bodyPr vert="horz" lIns="91440" tIns="45720" rIns="91440" bIns="45720" rtlCol="0">
            <a:noAutofit/>
          </a:bodyPr>
          <a:lstStyle/>
          <a:p>
            <a:pPr algn="just">
              <a:lnSpc>
                <a:spcPct val="120000"/>
              </a:lnSpc>
              <a:buFont typeface="Arial" pitchFamily="34" charset="0"/>
              <a:buNone/>
            </a:pPr>
            <a:r>
              <a:rPr lang="ru-RU" sz="1100" dirty="0" smtClean="0"/>
              <a:t>  		</a:t>
            </a:r>
            <a:r>
              <a:rPr lang="ru-RU" sz="1400" dirty="0" smtClean="0">
                <a:latin typeface="Times New Roman" pitchFamily="18" charset="0"/>
                <a:cs typeface="Times New Roman" pitchFamily="18" charset="0"/>
              </a:rPr>
              <a:t>Вода, стекающая по склонам горы Горячей, скапливалась на </a:t>
            </a:r>
            <a:r>
              <a:rPr lang="ru-RU" sz="1400" dirty="0" err="1" smtClean="0">
                <a:latin typeface="Times New Roman" pitchFamily="18" charset="0"/>
                <a:cs typeface="Times New Roman" pitchFamily="18" charset="0"/>
              </a:rPr>
              <a:t>низкорасположенном</a:t>
            </a:r>
            <a:r>
              <a:rPr lang="ru-RU" sz="1400" dirty="0" smtClean="0">
                <a:latin typeface="Times New Roman" pitchFamily="18" charset="0"/>
                <a:cs typeface="Times New Roman" pitchFamily="18" charset="0"/>
              </a:rPr>
              <a:t> пустыре, где постепенно образовалась болотистая местность. </a:t>
            </a:r>
          </a:p>
          <a:p>
            <a:pPr algn="just">
              <a:lnSpc>
                <a:spcPct val="120000"/>
              </a:lnSpc>
              <a:buFont typeface="Arial" pitchFamily="34" charset="0"/>
              <a:buNone/>
            </a:pPr>
            <a:r>
              <a:rPr lang="ru-RU" sz="1400" dirty="0" smtClean="0">
                <a:latin typeface="Times New Roman" pitchFamily="18" charset="0"/>
                <a:cs typeface="Times New Roman" pitchFamily="18" charset="0"/>
              </a:rPr>
              <a:t>		Было решено провести мероприятия по осушению болота и созданию здесь зоны отдыха. Болото осушили, пустырь очистили от мусора, засадили это место декоративными кустарниками и обустроили цветочными клумбами, на которых было высажено около 40 видов цветов. Также были организованы аллеи, вдоль которых посажены привезенные деревья. Парк первоначально назывался </a:t>
            </a:r>
            <a:r>
              <a:rPr lang="ru-RU" sz="1400" b="1" dirty="0" smtClean="0">
                <a:latin typeface="Times New Roman" pitchFamily="18" charset="0"/>
                <a:cs typeface="Times New Roman" pitchFamily="18" charset="0"/>
              </a:rPr>
              <a:t>Николаевский Цветник</a:t>
            </a:r>
            <a:r>
              <a:rPr lang="ru-RU" sz="1400" dirty="0" smtClean="0">
                <a:latin typeface="Times New Roman" pitchFamily="18" charset="0"/>
                <a:cs typeface="Times New Roman" pitchFamily="18" charset="0"/>
              </a:rPr>
              <a:t>, в честь правящего царя Николая Первого.</a:t>
            </a:r>
          </a:p>
        </p:txBody>
      </p:sp>
      <p:pic>
        <p:nvPicPr>
          <p:cNvPr id="5" name="Рисунок 4" descr="орел.jpg"/>
          <p:cNvPicPr>
            <a:picLocks noChangeAspect="1"/>
          </p:cNvPicPr>
          <p:nvPr/>
        </p:nvPicPr>
        <p:blipFill>
          <a:blip r:embed="rId2"/>
          <a:stretch>
            <a:fillRect/>
          </a:stretch>
        </p:blipFill>
        <p:spPr>
          <a:xfrm>
            <a:off x="428596" y="3500438"/>
            <a:ext cx="3500462" cy="3033709"/>
          </a:xfrm>
          <a:prstGeom prst="rect">
            <a:avLst/>
          </a:prstGeom>
          <a:ln>
            <a:noFill/>
          </a:ln>
          <a:effectLst>
            <a:softEdge rad="112500"/>
          </a:effectLst>
        </p:spPr>
      </p:pic>
      <p:pic>
        <p:nvPicPr>
          <p:cNvPr id="6" name="Рисунок 5" descr="парк.jpg"/>
          <p:cNvPicPr>
            <a:picLocks noChangeAspect="1"/>
          </p:cNvPicPr>
          <p:nvPr/>
        </p:nvPicPr>
        <p:blipFill>
          <a:blip r:embed="rId3"/>
          <a:stretch>
            <a:fillRect/>
          </a:stretch>
        </p:blipFill>
        <p:spPr>
          <a:xfrm>
            <a:off x="4572000" y="571480"/>
            <a:ext cx="4143404" cy="30911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142844" y="571480"/>
            <a:ext cx="3286148" cy="2786082"/>
          </a:xfrm>
        </p:spPr>
        <p:txBody>
          <a:bodyPr>
            <a:noAutofit/>
          </a:bodyPr>
          <a:lstStyle/>
          <a:p>
            <a:pPr algn="just"/>
            <a:r>
              <a:rPr lang="ru-RU" b="1" dirty="0" smtClean="0">
                <a:latin typeface="Times New Roman" pitchFamily="18" charset="0"/>
                <a:cs typeface="Times New Roman" pitchFamily="18" charset="0"/>
              </a:rPr>
              <a:t>Домбай. </a:t>
            </a:r>
          </a:p>
          <a:p>
            <a:pPr algn="just"/>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Страна синего неба, щедрого солнца, живительного воздуха, где завораживает разноцветное зеркало высокогорных озер, изумрудная зелень лесов, хрустальная пена рек, белизна вечных снегов  и огромных ледников. Домбай – это страна воспетая поэтами..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Домбай – один из самых крупных и знаменитых центров туризма и альпинизма на Западном Кавказе. </a:t>
            </a:r>
            <a:endParaRPr lang="ru-RU" dirty="0">
              <a:latin typeface="Times New Roman" pitchFamily="18" charset="0"/>
              <a:cs typeface="Times New Roman" pitchFamily="18" charset="0"/>
            </a:endParaRPr>
          </a:p>
        </p:txBody>
      </p:sp>
      <p:pic>
        <p:nvPicPr>
          <p:cNvPr id="5" name="Содержимое 4" descr="бай.jpg"/>
          <p:cNvPicPr>
            <a:picLocks noGrp="1" noChangeAspect="1"/>
          </p:cNvPicPr>
          <p:nvPr>
            <p:ph sz="half" idx="1"/>
          </p:nvPr>
        </p:nvPicPr>
        <p:blipFill>
          <a:blip r:embed="rId2" cstate="print"/>
          <a:srcRect t="8385" r="4878" b="5667"/>
          <a:stretch>
            <a:fillRect/>
          </a:stretch>
        </p:blipFill>
        <p:spPr>
          <a:xfrm>
            <a:off x="357158" y="3286124"/>
            <a:ext cx="2786082" cy="2928958"/>
          </a:xfrm>
          <a:prstGeom prst="rect">
            <a:avLst/>
          </a:prstGeom>
          <a:ln>
            <a:noFill/>
          </a:ln>
          <a:effectLst>
            <a:softEdge rad="112500"/>
          </a:effectLst>
        </p:spPr>
      </p:pic>
      <p:pic>
        <p:nvPicPr>
          <p:cNvPr id="9" name="Рисунок 8" descr="ds5_2330.jpg"/>
          <p:cNvPicPr>
            <a:picLocks noChangeAspect="1"/>
          </p:cNvPicPr>
          <p:nvPr/>
        </p:nvPicPr>
        <p:blipFill>
          <a:blip r:embed="rId3"/>
          <a:srcRect t="6917"/>
          <a:stretch>
            <a:fillRect/>
          </a:stretch>
        </p:blipFill>
        <p:spPr>
          <a:xfrm>
            <a:off x="3571868" y="857232"/>
            <a:ext cx="5357817" cy="57683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p:txBody>
          <a:bodyPr/>
          <a:lstStyle/>
          <a:p>
            <a:endParaRPr lang="ru-RU" dirty="0"/>
          </a:p>
        </p:txBody>
      </p:sp>
      <p:pic>
        <p:nvPicPr>
          <p:cNvPr id="5" name="Содержимое 4" descr="домб 3.jpg"/>
          <p:cNvPicPr>
            <a:picLocks noGrp="1" noChangeAspect="1"/>
          </p:cNvPicPr>
          <p:nvPr>
            <p:ph sz="half" idx="1"/>
          </p:nvPr>
        </p:nvPicPr>
        <p:blipFill>
          <a:blip r:embed="rId2"/>
          <a:stretch>
            <a:fillRect/>
          </a:stretch>
        </p:blipFill>
        <p:spPr>
          <a:xfrm>
            <a:off x="428596" y="785794"/>
            <a:ext cx="8358246" cy="58918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p:txBody>
          <a:bodyPr/>
          <a:lstStyle/>
          <a:p>
            <a:endParaRPr lang="ru-RU"/>
          </a:p>
        </p:txBody>
      </p:sp>
      <p:pic>
        <p:nvPicPr>
          <p:cNvPr id="5" name="Содержимое 4" descr="дмб 2.JPG"/>
          <p:cNvPicPr>
            <a:picLocks noGrp="1" noChangeAspect="1"/>
          </p:cNvPicPr>
          <p:nvPr>
            <p:ph sz="half" idx="1"/>
          </p:nvPr>
        </p:nvPicPr>
        <p:blipFill>
          <a:blip r:embed="rId2" cstate="print"/>
          <a:stretch>
            <a:fillRect/>
          </a:stretch>
        </p:blipFill>
        <p:spPr>
          <a:xfrm>
            <a:off x="285720" y="357166"/>
            <a:ext cx="8572560" cy="62151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977</TotalTime>
  <Words>761</Words>
  <PresentationFormat>Экран (4:3)</PresentationFormat>
  <Paragraphs>45</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Поток</vt:lpstr>
      <vt:lpstr>Курортные места юга России</vt:lpstr>
      <vt:lpstr>Слайд 2</vt:lpstr>
      <vt:lpstr>Лермонтовские места Пятигорска </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Железнодорожный вокзал Пятигорска</dc:title>
  <dc:creator>1</dc:creator>
  <cp:lastModifiedBy>***</cp:lastModifiedBy>
  <cp:revision>95</cp:revision>
  <dcterms:created xsi:type="dcterms:W3CDTF">2018-03-02T04:30:58Z</dcterms:created>
  <dcterms:modified xsi:type="dcterms:W3CDTF">2018-09-16T14:56:04Z</dcterms:modified>
</cp:coreProperties>
</file>