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71" r:id="rId15"/>
    <p:sldId id="272" r:id="rId16"/>
    <p:sldId id="26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E9C3C-42BC-4C7B-B9F9-27144CBAA8F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9849D3-C8CF-45AB-94F8-6A3480B28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3857" y="908720"/>
            <a:ext cx="6821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Тема:  «Причины ссоры Дубровского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и Троекурова»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5" name="Picture 7" descr="snиapмм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04664"/>
            <a:ext cx="84969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«Причина  ссоры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Дубровского и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Троекурова»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1000110"/>
          <a:ext cx="8892480" cy="5669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64160"/>
                <a:gridCol w="2964160"/>
                <a:gridCol w="2964160"/>
              </a:tblGrid>
              <a:tr h="500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1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Занятия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Праздность, дом полон гостями, буйные увеселения, страдал от обжорства и каждый вечер бывал навеселе, время проводил в разъездах около пространных его владений, в продолжительных пирах и в проказах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Горячий охотник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1000110"/>
          <a:ext cx="8892480" cy="58578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64160"/>
                <a:gridCol w="2964160"/>
                <a:gridCol w="2964160"/>
              </a:tblGrid>
              <a:tr h="14977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011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Отношение соседей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Рады были угождать, трепетали при его имени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Все завидовали согласию с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Троекуровым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удивлялись смелости, пытались подражать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3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Кто  виноват  в  ссоре  Троекурова  и Дубровского?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700808"/>
          <a:ext cx="8424936" cy="1402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Парамошка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861048"/>
            <a:ext cx="68419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Найти  в  прочитанном  тексте доказательства  вины:</a:t>
            </a:r>
          </a:p>
          <a:p>
            <a:endParaRPr lang="ru-RU" b="1" dirty="0" smtClean="0"/>
          </a:p>
          <a:p>
            <a:r>
              <a:rPr lang="ru-RU" sz="2000" b="1" spc="300" dirty="0" smtClean="0">
                <a:solidFill>
                  <a:srgbClr val="002060"/>
                </a:solidFill>
              </a:rPr>
              <a:t>1 группа -  Троекурова</a:t>
            </a:r>
          </a:p>
          <a:p>
            <a:r>
              <a:rPr lang="ru-RU" sz="2000" b="1" spc="300" dirty="0" smtClean="0">
                <a:solidFill>
                  <a:srgbClr val="002060"/>
                </a:solidFill>
              </a:rPr>
              <a:t>2 группа -  Дубровского</a:t>
            </a:r>
          </a:p>
          <a:p>
            <a:r>
              <a:rPr lang="ru-RU" sz="2000" b="1" spc="300" dirty="0" smtClean="0">
                <a:solidFill>
                  <a:srgbClr val="002060"/>
                </a:solidFill>
              </a:rPr>
              <a:t>3 группа -  псаря  </a:t>
            </a:r>
            <a:r>
              <a:rPr lang="ru-RU" sz="2000" b="1" spc="300" dirty="0" err="1" smtClean="0">
                <a:solidFill>
                  <a:srgbClr val="002060"/>
                </a:solidFill>
              </a:rPr>
              <a:t>Парамошки</a:t>
            </a:r>
            <a:endParaRPr lang="ru-RU" sz="2000" b="1" spc="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3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Кто  виноват  в  ссоре  Троекурова  и Дубровского?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0"/>
          <a:ext cx="9144000" cy="7650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  <a:gridCol w="3048000"/>
              </a:tblGrid>
              <a:tr h="5714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Парамошка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Кирила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Петрович громко засмеялся при дерзком замечании своего холопа,  а гости вослед за ним захохотали, хотя и чувствовали, что шутка псаря могла отнестись и к ним».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«Осердился и вторично послал того же слугу сказать Андрею Гавриловичу, что если он тотчас же не приедет ночевать в Покровское, то он,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Троекуров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 ним навеки рассорится».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«…да знает ли он, с кем связывается? Вот я ж его… Наплачется он у меня, узнает, каково идти на Троекурова!»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 возвратном пути со всею своей охотой нарочно поехал полями Дубровского».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3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Кто  виноват  в  ссоре  Троекурова  и Дубровского?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0"/>
          <a:ext cx="9144000" cy="7680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  <a:gridCol w="3048000"/>
              </a:tblGrid>
              <a:tr h="5714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Парамошка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Кирила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Петрович громко засмеялся при дерзком замечании своего холопа,  а гости вослед за ним захохотали, хотя и чувствовали, что шутка псаря могла отнестись и к ним».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«Осердился и вторично послал того же слугу сказать Андрею Гавриловичу, что если он тотчас же не приедет ночевать в Покровское, то он,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Троекуров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 ним навеки рассорится».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«…да знает ли он, с кем связывается? Вот я ж его… Наплачется он у меня, узнает, каково идти на Троекурова!»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 возвратном пути со всею своей охотой нарочно поехал полями Дубровского».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«Его состояние позволяло ему держать только двух гончих и одну свору борзых; он не мог удержаться от некоторой зависти при виде сего великолепного заведения».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«Псарня чудная, - вряд ли людям вашим житье такое же, как вашим собакам».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«Между тем Андрей Гаврилович скрылся, и никто того не заметил». «Андрей Гаврилович не послушался и не хотел воротиться».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«…а я терпеть шутки от Ваших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холопьев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намерен, да и от Вас их не стерплю, потому что я не шут, а старинный дворянин».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3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Кто  виноват  в  ссоре  Троекурова  и Дубровского?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0"/>
          <a:ext cx="9144000" cy="7680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  <a:gridCol w="3048000"/>
              </a:tblGrid>
              <a:tr h="5714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Парамошка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Кирила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Петрович громко засмеялся при дерзком замечании своего холопа,  а гости вослед за ним захохотали, хотя и чувствовали, что шутка псаря могла отнестись и к ним».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«Осердился и вторично послал того же слугу сказать Андрею Гавриловичу, что если он тотчас же не приедет ночевать в Покровское, то он,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Троекуров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 ним навеки рассорится».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«…да знает ли он, с кем связывается? Вот я ж его… Наплачется он у меня, узнает, каково идти на Троекурова!»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 возвратном пути со всею своей охотой нарочно поехал полями Дубровского».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«Его состояние позволяло ему держать только двух гончих и одну свору борзых; он не мог удержаться от некоторой зависти при виде сего великолепного заведения».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«Псарня чудная, - вряд ли людям вашим житье такое же, как вашим собакам».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«Между тем Андрей Гаврилович скрылся, и никто того не заметил». «Андрей Гаврилович не послушался и не хотел воротиться».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«…а я терпеть шутки от Ваших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холопьев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намерен, да и от Вас их не стерплю, потому что я не шут, а старинный дворянин».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«Один из псарей обиделся. «Мы на свое житье, - сказал он,- благодаря Бога и барина, не жалуемся, а что правда, то правда, иному и дворянину не худо бы променять усадьбу на любую здешнюю конурку. Ему было б и сытнее и теплее».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4833db7bd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3831446" cy="489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Д.А.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Шмаринов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Ссора на псарне.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2780928"/>
            <a:ext cx="5166799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/>
              <a:t>Что  помогло  иллюстратору </a:t>
            </a:r>
          </a:p>
          <a:p>
            <a:r>
              <a:rPr lang="ru-RU" sz="2500" b="1" dirty="0" smtClean="0"/>
              <a:t>воссоздать  внешность  </a:t>
            </a:r>
          </a:p>
          <a:p>
            <a:r>
              <a:rPr lang="ru-RU" sz="2500" b="1" dirty="0" smtClean="0"/>
              <a:t>героев  романа?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Задание  на  дом:</a:t>
            </a:r>
          </a:p>
          <a:p>
            <a:endParaRPr lang="ru-RU" dirty="0" smtClean="0"/>
          </a:p>
          <a:p>
            <a:r>
              <a:rPr lang="ru-RU" dirty="0" smtClean="0"/>
              <a:t>1. Прочитать  статью учебника «Для  вас, любознательные»</a:t>
            </a:r>
          </a:p>
          <a:p>
            <a:r>
              <a:rPr lang="ru-RU" dirty="0" smtClean="0"/>
              <a:t>2. Озаглавьте  главы 2 – 4 </a:t>
            </a:r>
          </a:p>
          <a:p>
            <a:endParaRPr lang="ru-RU" dirty="0" smtClean="0"/>
          </a:p>
          <a:p>
            <a:r>
              <a:rPr lang="ru-RU" b="1" dirty="0" smtClean="0"/>
              <a:t>Индивидуальное  задание: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Пересказ  эпизода в суде от лица Троекурова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Пересказ эпизода  в суде  от лица Дубровского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Подготовить рассказ «Жизнь Дубровского  в Петербурге по плану: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Какой образ жизни вёл молодой Дубровский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 относились  к нему  товарищи?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 чём  мечтает Владимир?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Какие  черты характера свойственны  герою?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Какие чувства пробудила у Дубровского весть о болезни отца?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Подготовить выразительное чтение письма </a:t>
            </a:r>
            <a:r>
              <a:rPr lang="ru-RU" dirty="0" err="1" smtClean="0"/>
              <a:t>Орины</a:t>
            </a:r>
            <a:r>
              <a:rPr lang="ru-RU" dirty="0" smtClean="0"/>
              <a:t> Егоровны </a:t>
            </a:r>
            <a:r>
              <a:rPr lang="ru-RU" dirty="0" err="1" smtClean="0"/>
              <a:t>Бузырёвой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</a:t>
            </a:r>
            <a:r>
              <a:rPr lang="ru-RU" sz="2400" b="1" dirty="0" smtClean="0"/>
              <a:t>ели  урока: </a:t>
            </a:r>
          </a:p>
          <a:p>
            <a:r>
              <a:rPr lang="ru-RU" sz="2400" b="1" dirty="0" smtClean="0"/>
              <a:t>Знать: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есто  и  роль 1 главы  в раскрытии причин </a:t>
            </a:r>
          </a:p>
          <a:p>
            <a:pPr marL="342900" indent="-342900"/>
            <a:r>
              <a:rPr lang="ru-RU" sz="2400" dirty="0" smtClean="0"/>
              <a:t>ссоры бывших  друзей.</a:t>
            </a:r>
          </a:p>
          <a:p>
            <a:pPr marL="342900" indent="-342900"/>
            <a:r>
              <a:rPr lang="ru-RU" sz="2400" dirty="0" smtClean="0"/>
              <a:t>2. Способы создания образа и характеристики</a:t>
            </a:r>
          </a:p>
          <a:p>
            <a:pPr marL="342900" indent="-342900"/>
            <a:r>
              <a:rPr lang="ru-RU" sz="2400" dirty="0" smtClean="0"/>
              <a:t>Дубровского и Троекурова.</a:t>
            </a:r>
          </a:p>
          <a:p>
            <a:pPr marL="342900" indent="-342900"/>
            <a:r>
              <a:rPr lang="ru-RU" sz="2400" dirty="0" smtClean="0"/>
              <a:t>3. Какими нравственными принципами руководствуются</a:t>
            </a:r>
          </a:p>
          <a:p>
            <a:pPr marL="342900" indent="-342900"/>
            <a:r>
              <a:rPr lang="ru-RU" sz="2400" dirty="0"/>
              <a:t>в</a:t>
            </a:r>
            <a:r>
              <a:rPr lang="ru-RU" sz="2400" dirty="0" smtClean="0"/>
              <a:t>  своей жизни  </a:t>
            </a:r>
            <a:r>
              <a:rPr lang="ru-RU" sz="2400" dirty="0" err="1" smtClean="0"/>
              <a:t>Троекуров</a:t>
            </a:r>
            <a:r>
              <a:rPr lang="ru-RU" sz="2400" dirty="0" smtClean="0"/>
              <a:t> и Дубровский.</a:t>
            </a:r>
          </a:p>
          <a:p>
            <a:pPr marL="342900" indent="-342900"/>
            <a:endParaRPr lang="ru-RU" sz="2400" dirty="0"/>
          </a:p>
          <a:p>
            <a:pPr marL="342900" indent="-342900"/>
            <a:r>
              <a:rPr lang="ru-RU" sz="2400" b="1" dirty="0" smtClean="0"/>
              <a:t>Уметь:</a:t>
            </a:r>
          </a:p>
          <a:p>
            <a:pPr marL="342900" indent="-342900"/>
            <a:r>
              <a:rPr lang="ru-RU" sz="2400" dirty="0" smtClean="0"/>
              <a:t>Определять авторскую позицию и выражать собственную в оценке поведения героев.</a:t>
            </a:r>
            <a:endParaRPr lang="ru-RU" sz="2400" dirty="0"/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5731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«Его  богатство, знатный род </a:t>
            </a:r>
            <a:r>
              <a:rPr lang="ru-RU" sz="2400" dirty="0" err="1" smtClean="0"/>
              <a:t>и_____давали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ему______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где находилась его имение. Принимали 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знаки______как</a:t>
            </a:r>
            <a:r>
              <a:rPr lang="ru-RU" sz="2400" dirty="0" smtClean="0"/>
              <a:t>  надлежащую дань. В домашнем быту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ыказывал </a:t>
            </a:r>
            <a:r>
              <a:rPr lang="ru-RU" sz="2400" dirty="0" err="1" smtClean="0"/>
              <a:t>все_________</a:t>
            </a:r>
            <a:r>
              <a:rPr lang="ru-RU" sz="2400" dirty="0" smtClean="0"/>
              <a:t> человека   необразованного.»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501008"/>
            <a:ext cx="87591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«С расстроенным  состоянием принуждён </a:t>
            </a:r>
            <a:r>
              <a:rPr lang="ru-RU" sz="2400" dirty="0" err="1" smtClean="0"/>
              <a:t>был________</a:t>
            </a:r>
            <a:r>
              <a:rPr lang="ru-RU" sz="2400" dirty="0" smtClean="0"/>
              <a:t> и </a:t>
            </a:r>
          </a:p>
          <a:p>
            <a:r>
              <a:rPr lang="ru-RU" sz="2400" dirty="0" smtClean="0"/>
              <a:t>поселиться </a:t>
            </a:r>
            <a:r>
              <a:rPr lang="ru-RU" sz="2400" dirty="0" err="1" smtClean="0"/>
              <a:t>в______своей</a:t>
            </a:r>
            <a:r>
              <a:rPr lang="ru-RU" sz="2400" dirty="0" smtClean="0"/>
              <a:t>  деревне. Владел ________.</a:t>
            </a:r>
          </a:p>
          <a:p>
            <a:r>
              <a:rPr lang="ru-RU" sz="2400" dirty="0" smtClean="0"/>
              <a:t>Остался  беден и ___________.»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672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Подберите  синонимы  к   слову  </a:t>
            </a:r>
            <a:r>
              <a:rPr lang="ru-RU" sz="2400" b="1" i="1" dirty="0" smtClean="0"/>
              <a:t>ССОРА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Ссора -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1967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раздор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844824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разлад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5085184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конфликт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2564904"/>
            <a:ext cx="2190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скандал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3212976"/>
            <a:ext cx="366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столкновение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4437112"/>
            <a:ext cx="189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склока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3789040"/>
            <a:ext cx="2834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размолвка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7129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КОНФЛИКТ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Столкновение, серьезное разногласие, спор. Вступить в к. Семейный к. К. на границе. Конфликтный — характеризующийся конфликтом, относящийся к конфликтам. Конфликтовать (разг.) — вступать в к., конфликты. </a:t>
            </a:r>
          </a:p>
          <a:p>
            <a:pPr marL="342900" indent="-342900">
              <a:buAutoNum type="arabicPeriod"/>
            </a:pPr>
            <a:r>
              <a:rPr lang="ru-RU" dirty="0" smtClean="0"/>
              <a:t> лит. Противоречие как принцип взаимоотношений между персонажами литературного произведения. Драматургический к. К. отцов и детей в романах Тургенева.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000110"/>
          <a:ext cx="8496945" cy="53578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315"/>
                <a:gridCol w="2832315"/>
                <a:gridCol w="2832315"/>
              </a:tblGrid>
              <a:tr h="11308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08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Общее</a:t>
                      </a:r>
                      <a:r>
                        <a:rPr lang="ru-RU" b="1" baseline="0" dirty="0" smtClean="0"/>
                        <a:t>  в судьбах героев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8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Социальное положение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1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Качества  характера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1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Занятия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1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Отношение соседей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000110"/>
          <a:ext cx="8496945" cy="22616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315"/>
                <a:gridCol w="2832315"/>
                <a:gridCol w="2832315"/>
              </a:tblGrid>
              <a:tr h="11308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080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Общее</a:t>
                      </a:r>
                      <a:r>
                        <a:rPr lang="ru-RU" sz="2400" b="1" baseline="0" dirty="0" smtClean="0"/>
                        <a:t>  в судьбах героев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Женились по любви, скоро овдовели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000110"/>
          <a:ext cx="8496945" cy="4905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315"/>
                <a:gridCol w="2832315"/>
                <a:gridCol w="2832315"/>
              </a:tblGrid>
              <a:tr h="11308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08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Социальное положение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Отставной генерал-аншеф, богат, происходит из знатного рода и имеет связи, большой вес в губерниях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Отставной поручик гвардии, владел семьюдесятью душами, беден и независим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928670"/>
          <a:ext cx="9144000" cy="62007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  <a:gridCol w="3048000"/>
              </a:tblGrid>
              <a:tr h="6504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ТРОЕКУРОВ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ДУБРОВСКИЙ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03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Качества  характера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Необразованный, пылкого нрава, ограниченного ума, надменный в отношениях с людьми низшего звания, отроду не удостаивавший никого своим вниманием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Нетерпеливый и решительный. Прямо высказывает свое мнение, не заботясь о том, противоречит ли оно мнению хозяина дома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548680"/>
            <a:ext cx="443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ТРОЕКУРОВ  И  ДУБРОВСКИЙ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973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Machine</cp:lastModifiedBy>
  <cp:revision>11</cp:revision>
  <dcterms:created xsi:type="dcterms:W3CDTF">2012-05-16T15:39:02Z</dcterms:created>
  <dcterms:modified xsi:type="dcterms:W3CDTF">2018-11-16T12:35:05Z</dcterms:modified>
</cp:coreProperties>
</file>