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6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B61D4451-4804-4523-81B3-30BD7D687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50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D9C0CA-656D-4645-AE8B-82298F3BE27F}" type="slidenum">
              <a:rPr lang="en-US"/>
              <a:pPr/>
              <a:t>1</a:t>
            </a:fld>
            <a:endParaRPr lang="en-US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173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1C410B-A19F-4426-B445-E0355AA91780}" type="slidenum">
              <a:rPr lang="en-US"/>
              <a:pPr/>
              <a:t>2</a:t>
            </a:fld>
            <a:endParaRPr lang="en-US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465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57126B-6A4F-4034-A9EE-9E08AC451747}" type="slidenum">
              <a:rPr lang="en-US"/>
              <a:pPr/>
              <a:t>3</a:t>
            </a:fld>
            <a:endParaRPr lang="en-US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91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9E01E6-FDFB-40C8-A005-7B3E44C70165}" type="slidenum">
              <a:rPr lang="en-US"/>
              <a:pPr/>
              <a:t>4</a:t>
            </a:fld>
            <a:endParaRPr lang="en-US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87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878086-FB90-4092-AF19-9007A85AB9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07C1BC-3976-45AA-8306-9770970BA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8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574E9A9-30DC-430E-B6A6-AF642A9840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3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2463" cy="5175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fld id="{9E5BB0AE-BD3B-4BBD-9ECE-E6A3BF4BB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4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A4730D2-21E2-4770-B99A-4E5C1224C3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7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C593BEB-2399-4030-BB97-0CA6F8CE14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8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401898-3517-40DD-B4AF-C54192023F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0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1293436-90A8-44F0-9443-B4C7752C09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3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2FB2445-6B24-48E9-BB4D-9EB9688BC9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8F40C80-CD3D-463B-BBB2-F8A0F82EBC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4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B600555-1D00-4F0A-BACD-66C47DC059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E46BEE3-6C68-49C5-A764-A676F331E0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6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10B2B042-E9D7-482A-845C-7320521ECC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60013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1525587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 rot="20760000">
            <a:off x="1798638" y="2700338"/>
            <a:ext cx="3779837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de-DE" sz="2400" b="1" dirty="0" err="1"/>
              <a:t>Роман</a:t>
            </a:r>
            <a:r>
              <a:rPr lang="de-DE" sz="2400" b="1" dirty="0"/>
              <a:t> </a:t>
            </a:r>
            <a:r>
              <a:rPr lang="de-DE" sz="2400" b="1" dirty="0" err="1"/>
              <a:t>А.С.Пушкина</a:t>
            </a:r>
            <a:r>
              <a:rPr lang="de-DE" sz="2400" b="1" dirty="0"/>
              <a:t> „</a:t>
            </a:r>
            <a:r>
              <a:rPr lang="de-DE" sz="2400" b="1" dirty="0" err="1"/>
              <a:t>Дубровский</a:t>
            </a:r>
            <a:r>
              <a:rPr lang="de-DE" sz="2400" b="1" dirty="0"/>
              <a:t>“ </a:t>
            </a:r>
            <a:endParaRPr lang="ru-RU" sz="2400" b="1" dirty="0" smtClean="0"/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ru-RU" sz="2400" b="1" dirty="0" smtClean="0"/>
              <a:t>Анализ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ru-RU" sz="2400" b="1" dirty="0" smtClean="0"/>
              <a:t>6 главы</a:t>
            </a:r>
            <a:endParaRPr lang="de-DE" sz="2400" b="1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39975" y="179388"/>
            <a:ext cx="7559675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1400" b="1" dirty="0" err="1" smtClean="0">
                <a:solidFill>
                  <a:srgbClr val="FFFFFF"/>
                </a:solidFill>
              </a:rPr>
              <a:t>Гейн</a:t>
            </a:r>
            <a:r>
              <a:rPr lang="ru-RU" sz="1400" b="1" dirty="0" smtClean="0">
                <a:solidFill>
                  <a:srgbClr val="FFFFFF"/>
                </a:solidFill>
              </a:rPr>
              <a:t> Ильи</a:t>
            </a:r>
            <a:endParaRPr lang="de-DE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15776" y="-108595"/>
            <a:ext cx="9720262" cy="719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92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140000"/>
              </a:lnSpc>
              <a:buClrTx/>
              <a:buFontTx/>
              <a:buNone/>
            </a:pPr>
            <a:r>
              <a:rPr lang="ru-RU" sz="2000" dirty="0"/>
              <a:t>Прощение с родным гнездом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Владимир понимает</a:t>
            </a:r>
            <a:r>
              <a:rPr lang="ru-RU" sz="2000" dirty="0" smtClean="0"/>
              <a:t>, что </a:t>
            </a:r>
            <a:r>
              <a:rPr lang="ru-RU" sz="2000" dirty="0"/>
              <a:t>жизнь его сломана</a:t>
            </a:r>
            <a:r>
              <a:rPr lang="ru-RU" sz="2000" dirty="0" smtClean="0"/>
              <a:t>. Его </a:t>
            </a:r>
            <a:r>
              <a:rPr lang="ru-RU" sz="2000" dirty="0"/>
              <a:t>мучит</a:t>
            </a:r>
            <a:r>
              <a:rPr lang="ru-RU" sz="2000" dirty="0" smtClean="0"/>
              <a:t>, что </a:t>
            </a:r>
            <a:r>
              <a:rPr lang="ru-RU" sz="2000" dirty="0"/>
              <a:t>надо оставить родной дом виновнику смерти</a:t>
            </a:r>
            <a:r>
              <a:rPr lang="ru-RU" sz="2000" dirty="0" smtClean="0"/>
              <a:t>, отца, человеку, разорившему </a:t>
            </a:r>
            <a:r>
              <a:rPr lang="ru-RU" sz="2000" dirty="0"/>
              <a:t>семью</a:t>
            </a:r>
            <a:r>
              <a:rPr lang="ru-RU" sz="2000" dirty="0" smtClean="0"/>
              <a:t>. Он </a:t>
            </a:r>
            <a:r>
              <a:rPr lang="ru-RU" sz="2000" dirty="0"/>
              <a:t>с ужасом думает</a:t>
            </a:r>
            <a:r>
              <a:rPr lang="ru-RU" sz="2000" dirty="0" smtClean="0"/>
              <a:t>, что </a:t>
            </a:r>
            <a:r>
              <a:rPr lang="ru-RU" sz="2000" dirty="0"/>
              <a:t>над  всем что ему  дорого</a:t>
            </a:r>
            <a:r>
              <a:rPr lang="ru-RU" sz="2000" dirty="0" smtClean="0"/>
              <a:t>, надругаются </a:t>
            </a:r>
            <a:r>
              <a:rPr lang="ru-RU" sz="2000" dirty="0"/>
              <a:t>презренные люди</a:t>
            </a:r>
            <a:r>
              <a:rPr lang="ru-RU" sz="2000" dirty="0" smtClean="0"/>
              <a:t>. Страшные </a:t>
            </a:r>
            <a:r>
              <a:rPr lang="ru-RU" sz="2000" dirty="0"/>
              <a:t>мысли рождались в его </a:t>
            </a:r>
            <a:r>
              <a:rPr lang="ru-RU" sz="2000" dirty="0" smtClean="0"/>
              <a:t>уме, но </a:t>
            </a:r>
            <a:r>
              <a:rPr lang="ru-RU" sz="2000" dirty="0"/>
              <a:t>он еще  не решил</a:t>
            </a:r>
            <a:r>
              <a:rPr lang="ru-RU" sz="2000" dirty="0" smtClean="0"/>
              <a:t>, что </a:t>
            </a:r>
            <a:r>
              <a:rPr lang="ru-RU" sz="2000" dirty="0"/>
              <a:t>делать</a:t>
            </a:r>
            <a:r>
              <a:rPr lang="ru-RU" sz="2000" dirty="0" smtClean="0"/>
              <a:t>. Мысль </a:t>
            </a:r>
            <a:r>
              <a:rPr lang="ru-RU" sz="2000" dirty="0"/>
              <a:t>сжечь дом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Владимир увидел портрет матери и представил ,какая судьба ждет при новом </a:t>
            </a:r>
            <a:r>
              <a:rPr lang="ru-RU" sz="2000" dirty="0" smtClean="0"/>
              <a:t>хозяине. Пускай </a:t>
            </a:r>
            <a:r>
              <a:rPr lang="ru-RU" sz="2000" dirty="0"/>
              <a:t>же ему  достанется печальный дом</a:t>
            </a:r>
            <a:r>
              <a:rPr lang="ru-RU" sz="2000" dirty="0" smtClean="0"/>
              <a:t>, из </a:t>
            </a:r>
            <a:r>
              <a:rPr lang="ru-RU" sz="2000" dirty="0"/>
              <a:t>которого он выгоняет </a:t>
            </a:r>
            <a:r>
              <a:rPr lang="ru-RU" sz="2000" dirty="0" smtClean="0"/>
              <a:t>меня, подумал </a:t>
            </a:r>
            <a:r>
              <a:rPr lang="ru-RU" sz="2000" dirty="0"/>
              <a:t>он</a:t>
            </a:r>
            <a:r>
              <a:rPr lang="ru-RU" sz="2000" dirty="0" smtClean="0"/>
              <a:t>. Разбирая </a:t>
            </a:r>
            <a:r>
              <a:rPr lang="ru-RU" sz="2000" dirty="0"/>
              <a:t>бумаги он зачитался перепиской отца и </a:t>
            </a:r>
            <a:r>
              <a:rPr lang="ru-RU" sz="2000" dirty="0" smtClean="0"/>
              <a:t>матери. Погружаясь </a:t>
            </a:r>
            <a:r>
              <a:rPr lang="ru-RU" sz="2000" dirty="0"/>
              <a:t>в мир таинственного счастья</a:t>
            </a:r>
            <a:r>
              <a:rPr lang="ru-RU" sz="2000" dirty="0" smtClean="0"/>
              <a:t>, он </a:t>
            </a:r>
            <a:r>
              <a:rPr lang="ru-RU" sz="2000" dirty="0"/>
              <a:t>и не заметил как прошло время."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Опомнившись ,он ,видимо принял окончательное </a:t>
            </a:r>
            <a:r>
              <a:rPr lang="ru-RU" sz="2000" dirty="0" smtClean="0"/>
              <a:t>решение. Положил </a:t>
            </a:r>
            <a:r>
              <a:rPr lang="ru-RU" sz="2000" dirty="0"/>
              <a:t>письма в карман</a:t>
            </a:r>
            <a:r>
              <a:rPr lang="ru-RU" sz="2000" dirty="0" smtClean="0"/>
              <a:t>, взял </a:t>
            </a:r>
            <a:r>
              <a:rPr lang="ru-RU" sz="2000" dirty="0"/>
              <a:t>свечу и вышел из кабинета". Эти письма были ему самым дорогим и ценным для него</a:t>
            </a:r>
            <a:r>
              <a:rPr lang="ru-RU" sz="2000" dirty="0" smtClean="0"/>
              <a:t>, это </a:t>
            </a:r>
            <a:r>
              <a:rPr lang="ru-RU" sz="2000" dirty="0"/>
              <a:t>единственное, что он взял собой и спас от огня.</a:t>
            </a:r>
            <a:r>
              <a:rPr lang="de-DE" sz="2000" b="1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7784" y="181768"/>
            <a:ext cx="9720262" cy="719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000" dirty="0" smtClean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000" dirty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000" dirty="0" smtClean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000" dirty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000" dirty="0" smtClean="0"/>
          </a:p>
          <a:p>
            <a:pPr algn="ctr">
              <a:lnSpc>
                <a:spcPct val="98000"/>
              </a:lnSpc>
              <a:buClrTx/>
              <a:buFontTx/>
              <a:buNone/>
            </a:pPr>
            <a:r>
              <a:rPr lang="ru-RU" sz="2000" dirty="0" smtClean="0"/>
              <a:t>Убийство </a:t>
            </a:r>
            <a:r>
              <a:rPr lang="ru-RU" sz="2000" dirty="0"/>
              <a:t>приказных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Владимир встретил кузнеца Архипа в темной зале-тот держал в руках топор-хотел зарубить подьячих. Дубровский отговорил кузнеца убивать </a:t>
            </a:r>
            <a:r>
              <a:rPr lang="ru-RU" sz="2000" dirty="0" smtClean="0"/>
              <a:t>их. Не </a:t>
            </a:r>
            <a:r>
              <a:rPr lang="ru-RU" sz="2000" dirty="0"/>
              <a:t>приказные </a:t>
            </a:r>
            <a:r>
              <a:rPr lang="ru-RU" sz="2000" dirty="0" smtClean="0"/>
              <a:t>виноваты, он </a:t>
            </a:r>
            <a:r>
              <a:rPr lang="ru-RU" sz="2000" dirty="0"/>
              <a:t>велел Архипу отпереть двери в переднюю</a:t>
            </a:r>
            <a:r>
              <a:rPr lang="ru-RU" sz="2000" dirty="0" smtClean="0"/>
              <a:t>, что </a:t>
            </a:r>
            <a:r>
              <a:rPr lang="ru-RU" sz="2000" dirty="0"/>
              <a:t>бы при пожаре приказные смогли спастись.  Архип не послушал барина и </a:t>
            </a:r>
            <a:r>
              <a:rPr lang="ru-RU" sz="2000" dirty="0" err="1"/>
              <a:t>заперел</a:t>
            </a:r>
            <a:r>
              <a:rPr lang="ru-RU" sz="2000" dirty="0"/>
              <a:t> дверь на ключ. Уехав, Дубровский не сразу узнал о пожаре и гибели  приказных</a:t>
            </a:r>
            <a:r>
              <a:rPr lang="ru-RU" sz="2400" dirty="0"/>
              <a:t>.</a:t>
            </a:r>
            <a:endParaRPr lang="de-DE" sz="24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9388" y="179388"/>
            <a:ext cx="9720262" cy="719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92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400" dirty="0" smtClean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400" dirty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400" dirty="0" smtClean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400" dirty="0"/>
          </a:p>
          <a:p>
            <a:pPr algn="ctr">
              <a:lnSpc>
                <a:spcPct val="98000"/>
              </a:lnSpc>
              <a:buClrTx/>
              <a:buFontTx/>
              <a:buNone/>
            </a:pPr>
            <a:endParaRPr lang="ru-RU" sz="2400" dirty="0" smtClean="0"/>
          </a:p>
          <a:p>
            <a:pPr algn="ctr">
              <a:lnSpc>
                <a:spcPct val="98000"/>
              </a:lnSpc>
              <a:buClrTx/>
              <a:buFontTx/>
              <a:buNone/>
            </a:pPr>
            <a:r>
              <a:rPr lang="ru-RU" sz="2400" dirty="0" smtClean="0"/>
              <a:t>Поведение</a:t>
            </a:r>
            <a:r>
              <a:rPr lang="ru-RU" sz="2400" dirty="0"/>
              <a:t>  Архипа во время пожара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Архип со </a:t>
            </a:r>
            <a:r>
              <a:rPr lang="ru-RU" sz="2400" dirty="0" smtClean="0"/>
              <a:t>злобной улыбкой взирал </a:t>
            </a:r>
            <a:r>
              <a:rPr lang="ru-RU" sz="2400" dirty="0"/>
              <a:t>на пожар</a:t>
            </a:r>
            <a:r>
              <a:rPr lang="ru-RU" sz="2400" dirty="0" smtClean="0"/>
              <a:t>, ему </a:t>
            </a:r>
            <a:r>
              <a:rPr lang="ru-RU" sz="2400" dirty="0"/>
              <a:t>не жаль было ,,окаянных" подьячих</a:t>
            </a:r>
            <a:r>
              <a:rPr lang="ru-RU" sz="2400" dirty="0" smtClean="0"/>
              <a:t>. В </a:t>
            </a:r>
            <a:r>
              <a:rPr lang="ru-RU" sz="2400" dirty="0"/>
              <a:t>них он видел виновников бедствий господ и всех  их крепостных</a:t>
            </a:r>
            <a:r>
              <a:rPr lang="ru-RU" sz="2400" dirty="0" smtClean="0"/>
              <a:t>, считал </a:t>
            </a:r>
            <a:r>
              <a:rPr lang="ru-RU" sz="2400" dirty="0"/>
              <a:t>месть справедливой</a:t>
            </a:r>
            <a:r>
              <a:rPr lang="ru-RU" sz="2400" dirty="0" smtClean="0"/>
              <a:t>. Архип </a:t>
            </a:r>
            <a:r>
              <a:rPr lang="ru-RU" sz="2400" dirty="0"/>
              <a:t>же спасает кошку-оставлять беспомощное существо</a:t>
            </a:r>
            <a:r>
              <a:rPr lang="ru-RU" sz="2400" dirty="0" smtClean="0"/>
              <a:t>, оставить </a:t>
            </a:r>
            <a:r>
              <a:rPr lang="ru-RU" sz="2400" dirty="0"/>
              <a:t>погибать ,,Божию </a:t>
            </a:r>
            <a:r>
              <a:rPr lang="ru-RU" sz="2400" dirty="0" err="1"/>
              <a:t>тв</a:t>
            </a:r>
            <a:r>
              <a:rPr lang="ru-RU" sz="2400" dirty="0"/>
              <a:t>*</a:t>
            </a:r>
            <a:r>
              <a:rPr lang="ru-RU" sz="2400" dirty="0" err="1"/>
              <a:t>рь</a:t>
            </a:r>
            <a:r>
              <a:rPr lang="ru-RU" sz="2400" dirty="0"/>
              <a:t>", с точки зрения Архипа-грех.</a:t>
            </a:r>
            <a:endParaRPr lang="de-DE" sz="2400" b="1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21</Words>
  <Application>Microsoft Office PowerPoint</Application>
  <PresentationFormat>Произвольный</PresentationFormat>
  <Paragraphs>21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Arial Unicode MS</vt:lpstr>
      <vt:lpstr>Bookman Old Style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cp:lastPrinted>1601-01-01T00:00:00Z</cp:lastPrinted>
  <dcterms:created xsi:type="dcterms:W3CDTF">2009-04-16T06:32:32Z</dcterms:created>
  <dcterms:modified xsi:type="dcterms:W3CDTF">2018-11-22T13:44:58Z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000800ea040000000000010243100207f6000400038000</vt:lpwstr>
  </property>
</Properties>
</file>