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1" r:id="rId2"/>
    <p:sldId id="289" r:id="rId3"/>
    <p:sldId id="266" r:id="rId4"/>
    <p:sldId id="275" r:id="rId5"/>
    <p:sldId id="280" r:id="rId6"/>
    <p:sldId id="276" r:id="rId7"/>
    <p:sldId id="271" r:id="rId8"/>
    <p:sldId id="279" r:id="rId9"/>
    <p:sldId id="263" r:id="rId10"/>
    <p:sldId id="264" r:id="rId11"/>
    <p:sldId id="265" r:id="rId12"/>
    <p:sldId id="285" r:id="rId13"/>
    <p:sldId id="286" r:id="rId14"/>
    <p:sldId id="284" r:id="rId15"/>
    <p:sldId id="29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C1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AABCF-53F4-4236-89E0-BF8094E2D974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78987-523A-4679-B896-52749EE4D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63F34A-99DE-4720-BDC4-901E9367759E}" type="datetime1">
              <a:rPr lang="en-US" smtClean="0"/>
              <a:pPr>
                <a:defRPr/>
              </a:pPr>
              <a:t>1/28/2017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A1C18F-1419-4253-8F65-3F42AEFD8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DA370-BEA7-4FBD-BA63-615A427FFC24}" type="datetime1">
              <a:rPr lang="en-US" smtClean="0"/>
              <a:pPr>
                <a:defRPr/>
              </a:pPr>
              <a:t>1/28/2017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03332-C664-45EE-8F9C-222F3076D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B62D3-9414-4165-A6CF-F3F47FD5F68B}" type="datetime1">
              <a:rPr lang="en-US" smtClean="0"/>
              <a:pPr>
                <a:defRPr/>
              </a:pPr>
              <a:t>1/28/2017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0D891-60A4-42B4-A0F2-EDC458DED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E0FB-C8BB-4BD7-A606-0556D1D17425}" type="datetime1">
              <a:rPr lang="en-US" smtClean="0"/>
              <a:pPr>
                <a:defRPr/>
              </a:pPr>
              <a:t>1/28/2017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BBFB8-D6BC-4A6B-B981-FC65891C8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F1E724-70BD-492F-BCD4-F30236578D3D}" type="datetime1">
              <a:rPr lang="en-US" smtClean="0"/>
              <a:pPr>
                <a:defRPr/>
              </a:pPr>
              <a:t>1/28/2017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8C2DD0-C7E2-4020-8620-D13B57C26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51D52-0BB1-49B5-929A-617AE36FF8B4}" type="datetime1">
              <a:rPr lang="en-US" smtClean="0"/>
              <a:pPr>
                <a:defRPr/>
              </a:pPr>
              <a:t>1/28/2017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68B5E-297D-4D9B-8740-972314847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C4F8-D67C-46CA-A213-DD0775917455}" type="datetime1">
              <a:rPr lang="en-US" smtClean="0"/>
              <a:pPr>
                <a:defRPr/>
              </a:pPr>
              <a:t>1/28/2017</a:t>
            </a:fld>
            <a:endParaRPr lang="en-US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3B44-364C-41AE-841F-AB18EFD56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3F81B-2282-4598-A625-1B6408E368C1}" type="datetime1">
              <a:rPr lang="en-US" smtClean="0"/>
              <a:pPr>
                <a:defRPr/>
              </a:pPr>
              <a:t>1/28/2017</a:t>
            </a:fld>
            <a:endParaRPr lang="en-US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FA4BD-5C50-4B19-B8EC-A57BA7F67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085919-D1E1-4B48-A8C2-386CFD2C04EA}" type="datetime1">
              <a:rPr lang="en-US" smtClean="0"/>
              <a:pPr>
                <a:defRPr/>
              </a:pPr>
              <a:t>1/28/2017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87061C-00B1-4368-8698-F1BF1EF25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C7916-3343-4737-8B28-D5266C1D3C01}" type="datetime1">
              <a:rPr lang="en-US" smtClean="0"/>
              <a:pPr>
                <a:defRPr/>
              </a:pPr>
              <a:t>1/28/2017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5CBE-EBEC-4D77-8620-9BF951A52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0E8D9D-88F8-4C9F-B415-46362902F9C4}" type="datetime1">
              <a:rPr lang="en-US" smtClean="0"/>
              <a:pPr>
                <a:defRPr/>
              </a:pPr>
              <a:t>1/28/2017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AE7D2F-25AB-4275-AAD4-BD7833159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C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43FB74D-5692-4450-B951-54507B567707}" type="datetime1">
              <a:rPr lang="en-US" smtClean="0"/>
              <a:pPr>
                <a:defRPr/>
              </a:pPr>
              <a:t>1/28/2017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9C96B36-80CE-4B75-9EF1-DEC8DACB0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1" r:id="rId2"/>
    <p:sldLayoutId id="2147483849" r:id="rId3"/>
    <p:sldLayoutId id="2147483842" r:id="rId4"/>
    <p:sldLayoutId id="2147483843" r:id="rId5"/>
    <p:sldLayoutId id="2147483844" r:id="rId6"/>
    <p:sldLayoutId id="2147483850" r:id="rId7"/>
    <p:sldLayoutId id="2147483845" r:id="rId8"/>
    <p:sldLayoutId id="2147483851" r:id="rId9"/>
    <p:sldLayoutId id="2147483846" r:id="rId10"/>
    <p:sldLayoutId id="2147483847" r:id="rId11"/>
  </p:sldLayoutIdLst>
  <p:transition>
    <p:strips dir="l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9;&#1088;&#1086;&#1082;%20%20&#1057;&#1090;&#1080;&#1093;&#1086;&#1089;&#1083;&#1086;&#1078;&#1077;&#1085;&#1080;&#1077;.%20&#1044;&#1074;&#1091;&#1089;&#1083;&#1086;&#1078;&#1085;&#1099;&#1077;%20&#1089;&#1090;&#1080;&#1093;&#1086;&#1090;&#1074;&#1086;&#1088;&#1085;&#1099;&#1077;%20&#1088;&#1072;&#1079;&#1084;&#1077;&#1088;&#1099;\zimniy_vecher._romans_na_slova_a._s._pushkina.mp3" TargetMode="Externa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772400" cy="1828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dirty="0" smtClean="0">
                <a:solidFill>
                  <a:srgbClr val="3DC1DB"/>
                </a:solidFill>
                <a:latin typeface="Times New Roman" pitchFamily="18" charset="0"/>
                <a:cs typeface="Times New Roman" pitchFamily="18" charset="0"/>
              </a:rPr>
              <a:t>Стихосложение. </a:t>
            </a:r>
            <a:br>
              <a:rPr lang="ru-RU" sz="4400" dirty="0" smtClean="0">
                <a:solidFill>
                  <a:srgbClr val="3DC1D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3DC1DB"/>
                </a:solidFill>
                <a:latin typeface="Times New Roman" pitchFamily="18" charset="0"/>
                <a:cs typeface="Times New Roman" pitchFamily="18" charset="0"/>
              </a:rPr>
              <a:t>Двусложные стихотворные размеры.</a:t>
            </a:r>
            <a:endParaRPr lang="ru-RU" sz="4400" dirty="0">
              <a:solidFill>
                <a:srgbClr val="3DC1D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 marL="36513">
              <a:spcBef>
                <a:spcPct val="0"/>
              </a:spcBef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1C18F-1419-4253-8F65-3F42AEFD83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457200" y="533400"/>
            <a:ext cx="8229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ХОРЕЙ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- двусложная стихотворная стопа с ударением на первом слоге, то есть в строке ударными являются первый, третий, пятый и т. д. слоги.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1600200" y="2274888"/>
            <a:ext cx="56388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Verdana" pitchFamily="34" charset="0"/>
              </a:rPr>
              <a:t>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Мчатся тучи, вьются тучи…</a:t>
            </a: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295400" y="4419600"/>
            <a:ext cx="640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 b="1">
                <a:latin typeface="Verdana" pitchFamily="34" charset="0"/>
              </a:rPr>
              <a:t>_́_ __ </a:t>
            </a:r>
            <a:r>
              <a:rPr lang="en-US" sz="2800" b="1">
                <a:latin typeface="Verdana" pitchFamily="34" charset="0"/>
              </a:rPr>
              <a:t> </a:t>
            </a:r>
            <a:r>
              <a:rPr lang="vi-VN" sz="2800" b="1">
                <a:latin typeface="Verdana" pitchFamily="34" charset="0"/>
              </a:rPr>
              <a:t> _́_ __ </a:t>
            </a:r>
            <a:r>
              <a:rPr lang="en-US" sz="2800" b="1">
                <a:latin typeface="Verdana" pitchFamily="34" charset="0"/>
              </a:rPr>
              <a:t> </a:t>
            </a:r>
            <a:r>
              <a:rPr lang="vi-VN" sz="2800" b="1">
                <a:latin typeface="Verdana" pitchFamily="34" charset="0"/>
              </a:rPr>
              <a:t> _́_ __ </a:t>
            </a:r>
            <a:r>
              <a:rPr lang="en-US" sz="2800" b="1">
                <a:latin typeface="Verdana" pitchFamily="34" charset="0"/>
              </a:rPr>
              <a:t> </a:t>
            </a:r>
            <a:r>
              <a:rPr lang="vi-VN" sz="2800" b="1">
                <a:latin typeface="Verdana" pitchFamily="34" charset="0"/>
              </a:rPr>
              <a:t> _́_ __ </a:t>
            </a:r>
            <a:endParaRPr lang="ru-RU" sz="2800" b="1">
              <a:latin typeface="Verdana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219200" y="3105150"/>
            <a:ext cx="7467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Мчат- ся ту- чи, вьют-ся ту- чи…</a:t>
            </a: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514600" y="4419600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Verdana" pitchFamily="34" charset="0"/>
              </a:rPr>
              <a:t>/</a:t>
            </a:r>
            <a:endParaRPr lang="ru-RU" sz="2800">
              <a:latin typeface="Verdana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486400" y="4419600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Verdana" pitchFamily="34" charset="0"/>
              </a:rPr>
              <a:t>/</a:t>
            </a:r>
            <a:endParaRPr lang="ru-RU" sz="2800">
              <a:latin typeface="Verdana" pitchFamily="34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962400" y="4419600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Verdana" pitchFamily="34" charset="0"/>
              </a:rPr>
              <a:t>/</a:t>
            </a:r>
            <a:endParaRPr lang="ru-RU" sz="2800">
              <a:latin typeface="Verdana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200400" y="3048000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endParaRPr lang="ru-RU" sz="320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724400" y="3048000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endParaRPr lang="ru-RU" sz="320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828800" y="3048000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endParaRPr lang="ru-RU" sz="320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6019800" y="3048000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endParaRPr lang="ru-RU" sz="320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6146" name="AutoShape 2"/>
          <p:cNvSpPr>
            <a:spLocks/>
          </p:cNvSpPr>
          <p:nvPr/>
        </p:nvSpPr>
        <p:spPr bwMode="auto">
          <a:xfrm rot="5400000">
            <a:off x="1824037" y="4652963"/>
            <a:ext cx="314325" cy="1219200"/>
          </a:xfrm>
          <a:prstGeom prst="rightBrace">
            <a:avLst>
              <a:gd name="adj1" fmla="val 24242"/>
              <a:gd name="adj2" fmla="val 50000"/>
            </a:avLst>
          </a:prstGeom>
          <a:solidFill>
            <a:srgbClr val="FFFFFF"/>
          </a:solidFill>
          <a:ln w="6350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47800" y="5562600"/>
            <a:ext cx="1176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стопа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7086600" y="4419600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Verdana" pitchFamily="34" charset="0"/>
              </a:rPr>
              <a:t>/</a:t>
            </a:r>
            <a:endParaRPr lang="ru-RU" sz="2800">
              <a:latin typeface="Verdana" pitchFamily="34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590800" y="5410200"/>
            <a:ext cx="6172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- это минимальное повторяющееся сочетание ударных и безударных слогов в стихе. </a:t>
            </a:r>
            <a:endParaRPr lang="ru-RU" sz="2400" b="1">
              <a:latin typeface="Verdana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638800" y="3657600"/>
            <a:ext cx="294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– х стопный хорей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1C18F-1419-4253-8F65-3F42AEFD83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0" grpId="0"/>
      <p:bldP spid="14" grpId="0"/>
      <p:bldP spid="15" grpId="0"/>
      <p:bldP spid="16" grpId="0"/>
      <p:bldP spid="6146" grpId="0" animBg="1"/>
      <p:bldP spid="18" grpId="0"/>
      <p:bldP spid="19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5"/>
          <p:cNvSpPr>
            <a:spLocks noChangeArrowheads="1"/>
          </p:cNvSpPr>
          <p:nvPr/>
        </p:nvSpPr>
        <p:spPr bwMode="auto">
          <a:xfrm>
            <a:off x="685800" y="457200"/>
            <a:ext cx="7848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ЯМБ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- двусложная стихотворная стопа с ударением на втором слоге, то есть в строке ударными являются второй, четвёртый, шестой и т. д. слоги.</a:t>
            </a: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1524000" y="23622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609600" y="35052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66800" y="5410200"/>
            <a:ext cx="7240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800" b="1">
                <a:latin typeface="Verdana" pitchFamily="34" charset="0"/>
                <a:cs typeface="Times New Roman" pitchFamily="18" charset="0"/>
              </a:rPr>
              <a:t>__ _́_</a:t>
            </a:r>
            <a:r>
              <a:rPr lang="en-US" sz="2800" b="1">
                <a:latin typeface="Verdana" pitchFamily="34" charset="0"/>
                <a:cs typeface="Times New Roman" pitchFamily="18" charset="0"/>
              </a:rPr>
              <a:t>  </a:t>
            </a:r>
            <a:r>
              <a:rPr lang="ru-RU" sz="2800" b="1">
                <a:latin typeface="Verdana" pitchFamily="34" charset="0"/>
                <a:cs typeface="Times New Roman" pitchFamily="18" charset="0"/>
              </a:rPr>
              <a:t> </a:t>
            </a:r>
            <a:r>
              <a:rPr lang="vi-VN" sz="2800" b="1">
                <a:latin typeface="Verdana" pitchFamily="34" charset="0"/>
                <a:cs typeface="Times New Roman" pitchFamily="18" charset="0"/>
              </a:rPr>
              <a:t> __ _́_</a:t>
            </a:r>
            <a:r>
              <a:rPr lang="ru-RU" sz="2800" b="1"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2800" b="1">
                <a:latin typeface="Verdana" pitchFamily="34" charset="0"/>
                <a:cs typeface="Times New Roman" pitchFamily="18" charset="0"/>
              </a:rPr>
              <a:t> </a:t>
            </a:r>
            <a:r>
              <a:rPr lang="vi-VN" sz="2800" b="1">
                <a:latin typeface="Verdana" pitchFamily="34" charset="0"/>
                <a:cs typeface="Times New Roman" pitchFamily="18" charset="0"/>
              </a:rPr>
              <a:t> __ _́_</a:t>
            </a:r>
            <a:r>
              <a:rPr lang="en-US" sz="2800" b="1">
                <a:latin typeface="Verdana" pitchFamily="34" charset="0"/>
                <a:cs typeface="Times New Roman" pitchFamily="18" charset="0"/>
              </a:rPr>
              <a:t>  </a:t>
            </a:r>
            <a:r>
              <a:rPr lang="vi-VN" sz="2800" b="1">
                <a:latin typeface="Verdana" pitchFamily="34" charset="0"/>
                <a:cs typeface="Times New Roman" pitchFamily="18" charset="0"/>
              </a:rPr>
              <a:t> __</a:t>
            </a:r>
            <a:r>
              <a:rPr lang="ru-RU" sz="2800" b="1">
                <a:latin typeface="Verdana" pitchFamily="34" charset="0"/>
                <a:cs typeface="Times New Roman" pitchFamily="18" charset="0"/>
              </a:rPr>
              <a:t> </a:t>
            </a:r>
            <a:r>
              <a:rPr lang="vi-VN" sz="2800" b="1">
                <a:latin typeface="Verdana" pitchFamily="34" charset="0"/>
                <a:cs typeface="Times New Roman" pitchFamily="18" charset="0"/>
              </a:rPr>
              <a:t> _́_</a:t>
            </a:r>
            <a:r>
              <a:rPr lang="en-US" sz="2800" b="1">
                <a:latin typeface="Verdana" pitchFamily="34" charset="0"/>
                <a:cs typeface="Times New Roman" pitchFamily="18" charset="0"/>
              </a:rPr>
              <a:t>  </a:t>
            </a:r>
            <a:r>
              <a:rPr lang="ru-RU" sz="2800" b="1">
                <a:latin typeface="Verdana" pitchFamily="34" charset="0"/>
                <a:cs typeface="Times New Roman" pitchFamily="18" charset="0"/>
              </a:rPr>
              <a:t> </a:t>
            </a:r>
            <a:r>
              <a:rPr lang="vi-VN" sz="2800" b="1">
                <a:latin typeface="Verdana" pitchFamily="34" charset="0"/>
                <a:cs typeface="Times New Roman" pitchFamily="18" charset="0"/>
              </a:rPr>
              <a:t> __ </a:t>
            </a:r>
            <a:endParaRPr lang="ru-RU" sz="2800" b="1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410200" y="5410200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Verdana" pitchFamily="34" charset="0"/>
                <a:cs typeface="Times New Roman" pitchFamily="18" charset="0"/>
              </a:rPr>
              <a:t>/</a:t>
            </a:r>
            <a:endParaRPr lang="ru-RU" sz="2800">
              <a:latin typeface="Verdana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886200" y="5410200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Verdana" pitchFamily="34" charset="0"/>
                <a:cs typeface="Times New Roman" pitchFamily="18" charset="0"/>
              </a:rPr>
              <a:t>/</a:t>
            </a:r>
            <a:endParaRPr lang="ru-RU" sz="2800">
              <a:latin typeface="Verdana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362200" y="5410200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Verdana" pitchFamily="34" charset="0"/>
                <a:cs typeface="Times New Roman" pitchFamily="18" charset="0"/>
              </a:rPr>
              <a:t>/</a:t>
            </a:r>
            <a:endParaRPr lang="ru-RU" sz="2800">
              <a:latin typeface="Verdana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086600" y="5410200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Verdana" pitchFamily="34" charset="0"/>
                <a:cs typeface="Times New Roman" pitchFamily="18" charset="0"/>
              </a:rPr>
              <a:t>/</a:t>
            </a:r>
            <a:endParaRPr lang="ru-RU" sz="2800">
              <a:latin typeface="Verdana" pitchFamily="34" charset="0"/>
            </a:endParaRPr>
          </a:p>
        </p:txBody>
      </p:sp>
      <p:sp>
        <p:nvSpPr>
          <p:cNvPr id="18442" name="Прямоугольник 10"/>
          <p:cNvSpPr>
            <a:spLocks noChangeArrowheads="1"/>
          </p:cNvSpPr>
          <p:nvPr/>
        </p:nvSpPr>
        <p:spPr bwMode="auto">
          <a:xfrm>
            <a:off x="1524000" y="2514600"/>
            <a:ext cx="5653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Люблю  грозу в начале мая…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295400" y="3505200"/>
            <a:ext cx="6562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Люб-лю  гро-зу в на-ча-ле ма-я…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514600" y="3429000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endParaRPr lang="ru-RU" sz="320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6477000" y="3429000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endParaRPr lang="ru-RU" sz="320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334000" y="3429000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endParaRPr lang="ru-RU" sz="320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3886200" y="3429000"/>
            <a:ext cx="396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endParaRPr lang="ru-RU" sz="320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86400" y="4267200"/>
            <a:ext cx="269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– х стопный ямб</a:t>
            </a: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1C18F-1419-4253-8F65-3F42AEFD83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 flipH="1">
            <a:off x="1295400" y="2362200"/>
            <a:ext cx="6400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6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1066800" y="685800"/>
            <a:ext cx="69342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А. С. Пушкин «Зимний вечер»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3400" y="381000"/>
            <a:ext cx="3886200" cy="6172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Буря мглою небо кроет,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Вихри снежные крутя;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То, как зверь, она завоет,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заплачет, как дитя,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по кровле обветшалой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Вдруг соломой зашумит,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То, как путник запоздалый,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нам в окошко застучит.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Наша ветхая лачужка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печальна и темна.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же ты, моя старушка,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Приумолкла у окна?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бури завываньем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Ты, мой друг, утомлена,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дремлешь под жужжаньем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Своего веретена?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81000"/>
            <a:ext cx="4267200" cy="6172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Выпьем, добрая подружка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Бедной юности моей,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Выпьем с горя; где же кружка?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Сердцу будет веселей.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Спой мне песню, как синица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Тихо за морем жила;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Спой мне песню, как девица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водой поутру шла.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Буря мглою небо кроет,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Вихри снежные крутя;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То, как зверь, она завоет,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заплачет, как дитя.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Выпьем, добрая подружка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Бедной юности моей,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Выпьем с горя: где же кружка?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Сердцу будет веселей. 1825 г.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6866" name="Picture 2" descr="D:\Мои документы\Тренинг\Портфолио Журавлёвой И. И\зимнийНовая папка\465.gif"/>
          <p:cNvPicPr>
            <a:picLocks noChangeAspect="1" noChangeArrowheads="1" noCrop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zimniy_vecher._romans_na_slova_a._s._pushkin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6172200"/>
            <a:ext cx="304800" cy="304800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9" descr="D:\Мои документы\Мои рисунки\времена года\4OMT0fIj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6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533400" y="457200"/>
            <a:ext cx="7848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2800" b="1" i="1"/>
              <a:t> 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Пиррихий</a:t>
            </a:r>
            <a:r>
              <a:rPr lang="ru-RU"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- это стопа с "пропущенным" ударением при сочетании двух или более безударных слогов. 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vi-VN" sz="3600" b="1">
                <a:latin typeface="Times New Roman" pitchFamily="18" charset="0"/>
                <a:cs typeface="Times New Roman" pitchFamily="18" charset="0"/>
              </a:rPr>
              <a:t>__ _́_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 __ _́_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 __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__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 __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 _́_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 __ _́_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1447800" y="3581400"/>
            <a:ext cx="70866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2400" b="1" i="1"/>
              <a:t> 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Спондей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- это стопа с дополнительным ударением при сочетании нескольких ударных слогов. 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vi-VN" sz="3600" b="1">
                <a:latin typeface="Times New Roman" pitchFamily="18" charset="0"/>
                <a:cs typeface="Times New Roman" pitchFamily="18" charset="0"/>
              </a:rPr>
              <a:t>_́_ _́_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 _́_ __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 _́_ __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 _́_ __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/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2"/>
          <p:cNvSpPr>
            <a:spLocks/>
          </p:cNvSpPr>
          <p:nvPr/>
        </p:nvSpPr>
        <p:spPr bwMode="auto">
          <a:xfrm rot="5400000">
            <a:off x="3881437" y="2443163"/>
            <a:ext cx="314325" cy="1219200"/>
          </a:xfrm>
          <a:prstGeom prst="rightBrace">
            <a:avLst>
              <a:gd name="adj1" fmla="val 24242"/>
              <a:gd name="adj2" fmla="val 50000"/>
            </a:avLst>
          </a:prstGeom>
          <a:solidFill>
            <a:srgbClr val="FFFFFF"/>
          </a:solidFill>
          <a:ln w="6350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2" name="AutoShape 2"/>
          <p:cNvSpPr>
            <a:spLocks/>
          </p:cNvSpPr>
          <p:nvPr/>
        </p:nvSpPr>
        <p:spPr bwMode="auto">
          <a:xfrm rot="5400000">
            <a:off x="1900237" y="5719763"/>
            <a:ext cx="314325" cy="1219200"/>
          </a:xfrm>
          <a:prstGeom prst="rightBrace">
            <a:avLst>
              <a:gd name="adj1" fmla="val 24242"/>
              <a:gd name="adj2" fmla="val 50000"/>
            </a:avLst>
          </a:prstGeom>
          <a:solidFill>
            <a:srgbClr val="FFFFFF"/>
          </a:solidFill>
          <a:ln w="6350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7061C-00B1-4368-8698-F1BF1EF2545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43200" y="1447800"/>
            <a:ext cx="6172200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8" name="Rectangle 1"/>
          <p:cNvSpPr>
            <a:spLocks noChangeArrowheads="1"/>
          </p:cNvSpPr>
          <p:nvPr/>
        </p:nvSpPr>
        <p:spPr bwMode="auto">
          <a:xfrm>
            <a:off x="2819400" y="1524000"/>
            <a:ext cx="6096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>
                <a:latin typeface="Times New Roman" pitchFamily="18" charset="0"/>
                <a:cs typeface="Times New Roman" pitchFamily="18" charset="0"/>
              </a:rPr>
              <a:t>За окном ветерок </a:t>
            </a:r>
          </a:p>
          <a:p>
            <a:pPr eaLnBrk="0" hangingPunct="0"/>
            <a:r>
              <a:rPr lang="ru-RU" sz="3200">
                <a:latin typeface="Times New Roman" pitchFamily="18" charset="0"/>
                <a:cs typeface="Times New Roman" pitchFamily="18" charset="0"/>
              </a:rPr>
              <a:t>…………………………………..</a:t>
            </a:r>
            <a:br>
              <a:rPr 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sz="3200">
                <a:latin typeface="Times New Roman" pitchFamily="18" charset="0"/>
                <a:cs typeface="Times New Roman" pitchFamily="18" charset="0"/>
              </a:rPr>
              <a:t>И листочки            по дорожке,</a:t>
            </a:r>
            <a:br>
              <a:rPr 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sz="3200">
                <a:latin typeface="Times New Roman" pitchFamily="18" charset="0"/>
                <a:cs typeface="Times New Roman" pitchFamily="18" charset="0"/>
              </a:rPr>
              <a:t>…………………………………….</a:t>
            </a:r>
            <a:endParaRPr lang="ru-RU" sz="3200"/>
          </a:p>
        </p:txBody>
      </p:sp>
      <p:sp>
        <p:nvSpPr>
          <p:cNvPr id="8199" name="Прямоугольник 6"/>
          <p:cNvSpPr>
            <a:spLocks noChangeArrowheads="1"/>
          </p:cNvSpPr>
          <p:nvPr/>
        </p:nvSpPr>
        <p:spPr bwMode="auto">
          <a:xfrm>
            <a:off x="6248400" y="6096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/>
          </a:p>
        </p:txBody>
      </p:sp>
      <p:sp>
        <p:nvSpPr>
          <p:cNvPr id="8200" name="Прямоугольник 7"/>
          <p:cNvSpPr>
            <a:spLocks noChangeArrowheads="1"/>
          </p:cNvSpPr>
          <p:nvPr/>
        </p:nvSpPr>
        <p:spPr bwMode="auto">
          <a:xfrm>
            <a:off x="381000" y="43434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/>
          </a:p>
        </p:txBody>
      </p:sp>
      <p:sp>
        <p:nvSpPr>
          <p:cNvPr id="8201" name="Прямоугольник 8"/>
          <p:cNvSpPr>
            <a:spLocks noChangeArrowheads="1"/>
          </p:cNvSpPr>
          <p:nvPr/>
        </p:nvSpPr>
        <p:spPr bwMode="auto">
          <a:xfrm>
            <a:off x="6705600" y="4267200"/>
            <a:ext cx="287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/>
          </a:p>
        </p:txBody>
      </p:sp>
      <p:sp>
        <p:nvSpPr>
          <p:cNvPr id="8202" name="Прямоугольник 9"/>
          <p:cNvSpPr>
            <a:spLocks noChangeArrowheads="1"/>
          </p:cNvSpPr>
          <p:nvPr/>
        </p:nvSpPr>
        <p:spPr bwMode="auto">
          <a:xfrm>
            <a:off x="2514600" y="4648200"/>
            <a:ext cx="287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320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/>
          </a:p>
        </p:txBody>
      </p:sp>
      <p:sp>
        <p:nvSpPr>
          <p:cNvPr id="11" name="Прямоугольник 10"/>
          <p:cNvSpPr/>
          <p:nvPr/>
        </p:nvSpPr>
        <p:spPr>
          <a:xfrm>
            <a:off x="2895600" y="2133600"/>
            <a:ext cx="5943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895600" y="2057400"/>
            <a:ext cx="5330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То подпрыгнет, то притаится,</a:t>
            </a:r>
            <a:endParaRPr lang="ru-RU" sz="3200"/>
          </a:p>
        </p:txBody>
      </p:sp>
      <p:sp>
        <p:nvSpPr>
          <p:cNvPr id="13" name="Прямоугольник 12"/>
          <p:cNvSpPr/>
          <p:nvPr/>
        </p:nvSpPr>
        <p:spPr>
          <a:xfrm>
            <a:off x="4876800" y="2590800"/>
            <a:ext cx="1143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53000" y="2514600"/>
            <a:ext cx="1123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бегут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19400" y="3048000"/>
            <a:ext cx="6019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Словно жёлтые мышки от кошки.</a:t>
            </a:r>
            <a:endParaRPr lang="ru-RU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96000" y="1524000"/>
            <a:ext cx="2209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6019800" y="1524000"/>
            <a:ext cx="2024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веселится,</a:t>
            </a:r>
            <a:endParaRPr lang="ru-RU" sz="3200"/>
          </a:p>
        </p:txBody>
      </p:sp>
      <p:sp>
        <p:nvSpPr>
          <p:cNvPr id="18" name="Прямоугольник 17"/>
          <p:cNvSpPr/>
          <p:nvPr/>
        </p:nvSpPr>
        <p:spPr>
          <a:xfrm>
            <a:off x="381000" y="152400"/>
            <a:ext cx="83820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Попробуем убрать из стихотворения тропы, позволяющие создать яркий образ осеннего парка. Посмотрим, что получится: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3429000" y="533400"/>
            <a:ext cx="3657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u="sng">
                <a:solidFill>
                  <a:srgbClr val="000066"/>
                </a:solidFill>
                <a:latin typeface="Times New Roman" pitchFamily="18" charset="0"/>
              </a:rPr>
              <a:t>Рифма.</a:t>
            </a:r>
            <a:br>
              <a:rPr lang="ru-RU" sz="4000" b="1" i="1" u="sng">
                <a:solidFill>
                  <a:srgbClr val="000066"/>
                </a:solidFill>
                <a:latin typeface="Times New Roman" pitchFamily="18" charset="0"/>
              </a:rPr>
            </a:br>
            <a:endParaRPr lang="ru-RU" sz="4000">
              <a:latin typeface="Verdana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85800" y="1828800"/>
            <a:ext cx="1865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ru-RU" sz="2800" b="1" i="1">
                <a:solidFill>
                  <a:srgbClr val="000066"/>
                </a:solidFill>
                <a:latin typeface="Times New Roman" pitchFamily="18" charset="0"/>
              </a:rPr>
              <a:t>Парная </a:t>
            </a:r>
          </a:p>
          <a:p>
            <a:pPr>
              <a:buFont typeface="Arial" charset="0"/>
              <a:buNone/>
            </a:pPr>
            <a:r>
              <a:rPr lang="ru-RU" sz="2800" b="1" i="1">
                <a:solidFill>
                  <a:srgbClr val="000066"/>
                </a:solidFill>
                <a:latin typeface="Times New Roman" pitchFamily="18" charset="0"/>
              </a:rPr>
              <a:t>(смежная</a:t>
            </a:r>
            <a:r>
              <a:rPr lang="ru-RU" sz="2400" b="1" i="1">
                <a:solidFill>
                  <a:srgbClr val="000066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124200" y="3810000"/>
            <a:ext cx="2481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ru-RU" sz="2800" b="1" i="1">
                <a:solidFill>
                  <a:srgbClr val="000066"/>
                </a:solidFill>
                <a:latin typeface="Times New Roman" pitchFamily="18" charset="0"/>
              </a:rPr>
              <a:t>Перекрёстная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410200" y="2514600"/>
            <a:ext cx="28352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ru-RU" sz="2800" b="1" i="1">
                <a:solidFill>
                  <a:srgbClr val="000066"/>
                </a:solidFill>
                <a:latin typeface="Times New Roman" pitchFamily="18" charset="0"/>
              </a:rPr>
              <a:t>Кольцевая </a:t>
            </a:r>
          </a:p>
          <a:p>
            <a:pPr>
              <a:buFont typeface="Arial" charset="0"/>
              <a:buNone/>
            </a:pPr>
            <a:r>
              <a:rPr lang="ru-RU" sz="2800" b="1" i="1">
                <a:solidFill>
                  <a:srgbClr val="000066"/>
                </a:solidFill>
                <a:latin typeface="Times New Roman" pitchFamily="18" charset="0"/>
              </a:rPr>
              <a:t>(опоясывающая)</a:t>
            </a:r>
            <a:endParaRPr lang="ru-RU" sz="2800">
              <a:latin typeface="Verdana" pitchFamily="34" charset="0"/>
            </a:endParaRPr>
          </a:p>
        </p:txBody>
      </p:sp>
      <p:cxnSp>
        <p:nvCxnSpPr>
          <p:cNvPr id="4097" name="AutoShape 1"/>
          <p:cNvCxnSpPr>
            <a:cxnSpLocks noChangeShapeType="1"/>
          </p:cNvCxnSpPr>
          <p:nvPr/>
        </p:nvCxnSpPr>
        <p:spPr bwMode="auto">
          <a:xfrm>
            <a:off x="4267200" y="1295400"/>
            <a:ext cx="1990725" cy="1323975"/>
          </a:xfrm>
          <a:prstGeom prst="straightConnector1">
            <a:avLst/>
          </a:prstGeom>
          <a:noFill/>
          <a:ln w="63500">
            <a:solidFill>
              <a:srgbClr val="C0504D"/>
            </a:solidFill>
            <a:round/>
            <a:headEnd/>
            <a:tailEnd type="triangle" w="med" len="med"/>
          </a:ln>
        </p:spPr>
      </p:cxnSp>
      <p:cxnSp>
        <p:nvCxnSpPr>
          <p:cNvPr id="4098" name="AutoShape 2"/>
          <p:cNvCxnSpPr>
            <a:cxnSpLocks noChangeShapeType="1"/>
          </p:cNvCxnSpPr>
          <p:nvPr/>
        </p:nvCxnSpPr>
        <p:spPr bwMode="auto">
          <a:xfrm rot="5400000">
            <a:off x="2933700" y="2476500"/>
            <a:ext cx="2514600" cy="152400"/>
          </a:xfrm>
          <a:prstGeom prst="straightConnector1">
            <a:avLst/>
          </a:prstGeom>
          <a:noFill/>
          <a:ln w="63500">
            <a:solidFill>
              <a:srgbClr val="C0504D"/>
            </a:solidFill>
            <a:round/>
            <a:headEnd/>
            <a:tailEnd type="triangle" w="med" len="med"/>
          </a:ln>
        </p:spPr>
      </p:cxnSp>
      <p:cxnSp>
        <p:nvCxnSpPr>
          <p:cNvPr id="4099" name="AutoShape 3"/>
          <p:cNvCxnSpPr>
            <a:cxnSpLocks noChangeShapeType="1"/>
          </p:cNvCxnSpPr>
          <p:nvPr/>
        </p:nvCxnSpPr>
        <p:spPr bwMode="auto">
          <a:xfrm rot="10800000" flipV="1">
            <a:off x="2286000" y="1295400"/>
            <a:ext cx="1981200" cy="838200"/>
          </a:xfrm>
          <a:prstGeom prst="straightConnector1">
            <a:avLst/>
          </a:prstGeom>
          <a:noFill/>
          <a:ln w="63500">
            <a:solidFill>
              <a:srgbClr val="C0504D"/>
            </a:solidFill>
            <a:round/>
            <a:headEnd/>
            <a:tailEnd type="triangle" w="med" len="med"/>
          </a:ln>
        </p:spPr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2" descr="D:\Мои документы\Тренинг\Портфолио Журавлёвой И. И\ИраНовая папка\89915e4aa81f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3000" y="4191000"/>
            <a:ext cx="7848600" cy="236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1219200" y="4267200"/>
            <a:ext cx="7239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Выткался на озере алый свет зари,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На бору со звонами плачут глухари.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Плачет где-то иволга, схоронясь в дупло.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Только мне не плачется - на душе светло.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С.А. Есенин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7848600" y="4267200"/>
            <a:ext cx="498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C00000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17416" name="Прямоугольник 7"/>
          <p:cNvSpPr>
            <a:spLocks noChangeArrowheads="1"/>
          </p:cNvSpPr>
          <p:nvPr/>
        </p:nvSpPr>
        <p:spPr bwMode="auto">
          <a:xfrm>
            <a:off x="7924800" y="5105400"/>
            <a:ext cx="498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latin typeface="Verdana" pitchFamily="34" charset="0"/>
              </a:rPr>
              <a:t>)</a:t>
            </a:r>
          </a:p>
        </p:txBody>
      </p:sp>
      <p:sp>
        <p:nvSpPr>
          <p:cNvPr id="17417" name="Прямоугольник 8"/>
          <p:cNvSpPr>
            <a:spLocks noChangeArrowheads="1"/>
          </p:cNvSpPr>
          <p:nvPr/>
        </p:nvSpPr>
        <p:spPr bwMode="auto">
          <a:xfrm>
            <a:off x="8305800" y="4267200"/>
            <a:ext cx="533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</a:rPr>
              <a:t>А</a:t>
            </a:r>
            <a:endParaRPr lang="en-US" sz="2800" b="1" i="1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</a:rPr>
              <a:t>А</a:t>
            </a:r>
            <a:endParaRPr lang="en-US" sz="2800" b="1" i="1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800" b="1" i="1">
                <a:latin typeface="Times New Roman" pitchFamily="18" charset="0"/>
              </a:rPr>
              <a:t>Б</a:t>
            </a:r>
            <a:endParaRPr lang="en-US" sz="2800" b="1" i="1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800" b="1" i="1">
                <a:latin typeface="Times New Roman" pitchFamily="18" charset="0"/>
              </a:rPr>
              <a:t>Б</a:t>
            </a:r>
            <a:endParaRPr lang="ru-RU" sz="2800">
              <a:latin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28800" y="152400"/>
            <a:ext cx="5105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</a:rPr>
              <a:t>Парная (смежная) рифма: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414" grpId="0"/>
      <p:bldP spid="17415" grpId="0"/>
      <p:bldP spid="17416" grpId="0"/>
      <p:bldP spid="174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2" descr="D:\Мои документы\Тренинг\Портфолио Журавлёвой И. И\астры\0_9eb5d_7f3e6488_XL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62000" y="4419600"/>
            <a:ext cx="8077200" cy="220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Унылая пора! Очей очарованье!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Приятна мне твоя прощальная краса-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Люблю я пышное природы увяданье,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багрец и в золото одетые леса…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А. С. Пушкин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010400" y="4419600"/>
            <a:ext cx="650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solidFill>
                  <a:srgbClr val="C00000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010400" y="4876800"/>
            <a:ext cx="650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latin typeface="Verdana" pitchFamily="34" charset="0"/>
              </a:rPr>
              <a:t>)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8001000" y="4572000"/>
            <a:ext cx="533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</a:rPr>
              <a:t>А</a:t>
            </a:r>
            <a:endParaRPr lang="en-US" sz="2800" b="1" i="1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800" b="1" i="1">
                <a:latin typeface="Times New Roman" pitchFamily="18" charset="0"/>
              </a:rPr>
              <a:t>Б</a:t>
            </a:r>
            <a:endParaRPr lang="en-US" sz="2800" b="1" i="1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</a:rPr>
              <a:t>А</a:t>
            </a:r>
            <a:endParaRPr lang="en-US" sz="2800" b="1" i="1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800" b="1" i="1">
                <a:latin typeface="Times New Roman" pitchFamily="18" charset="0"/>
              </a:rPr>
              <a:t>Б</a:t>
            </a:r>
            <a:endParaRPr lang="ru-RU" sz="2800"/>
          </a:p>
        </p:txBody>
      </p:sp>
      <p:sp>
        <p:nvSpPr>
          <p:cNvPr id="9" name="Прямоугольник 8"/>
          <p:cNvSpPr/>
          <p:nvPr/>
        </p:nvSpPr>
        <p:spPr>
          <a:xfrm>
            <a:off x="2133600" y="304800"/>
            <a:ext cx="46482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3200" b="1" i="1">
                <a:solidFill>
                  <a:schemeClr val="tx1"/>
                </a:solidFill>
                <a:latin typeface="Times New Roman" pitchFamily="18" charset="0"/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1274" name="TextBox 9"/>
          <p:cNvSpPr txBox="1">
            <a:spLocks noChangeArrowheads="1"/>
          </p:cNvSpPr>
          <p:nvPr/>
        </p:nvSpPr>
        <p:spPr bwMode="auto">
          <a:xfrm>
            <a:off x="2133600" y="381000"/>
            <a:ext cx="4730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Перекрёстная рифма.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2" descr="D:\Мои документы\Тренинг\Портфолио Журавлёвой И. И\ИраНовая папка\4030202_larg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971800" y="4495800"/>
            <a:ext cx="5943600" cy="220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10" name="Rectangle 3"/>
          <p:cNvSpPr>
            <a:spLocks noChangeArrowheads="1"/>
          </p:cNvSpPr>
          <p:nvPr/>
        </p:nvSpPr>
        <p:spPr bwMode="auto">
          <a:xfrm>
            <a:off x="2971800" y="4495800"/>
            <a:ext cx="51054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Глядел я, стоя над Невой,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Как Исаака-великана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 мгле морозного тумана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Светился купол золотой.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Ф. И. Тютчев</a:t>
            </a:r>
          </a:p>
        </p:txBody>
      </p:sp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7543800" y="4572000"/>
            <a:ext cx="7445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C00000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7239000" y="4953000"/>
            <a:ext cx="5191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Verdana" pitchFamily="34" charset="0"/>
              </a:rPr>
              <a:t>)</a:t>
            </a:r>
          </a:p>
        </p:txBody>
      </p:sp>
      <p:sp>
        <p:nvSpPr>
          <p:cNvPr id="21513" name="Прямоугольник 8"/>
          <p:cNvSpPr>
            <a:spLocks noChangeArrowheads="1"/>
          </p:cNvSpPr>
          <p:nvPr/>
        </p:nvSpPr>
        <p:spPr bwMode="auto">
          <a:xfrm>
            <a:off x="8305800" y="4572000"/>
            <a:ext cx="533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</a:rPr>
              <a:t>А</a:t>
            </a:r>
            <a:endParaRPr lang="en-US" sz="2800" b="1" i="1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800" b="1" i="1">
                <a:latin typeface="Times New Roman" pitchFamily="18" charset="0"/>
              </a:rPr>
              <a:t>Б</a:t>
            </a:r>
            <a:endParaRPr lang="en-US" sz="2800" b="1" i="1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800" b="1" i="1">
                <a:latin typeface="Times New Roman" pitchFamily="18" charset="0"/>
              </a:rPr>
              <a:t>Б</a:t>
            </a:r>
            <a:endParaRPr lang="en-US" sz="2800" b="1" i="1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3400" y="152400"/>
            <a:ext cx="53340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9" name="TextBox 10"/>
          <p:cNvSpPr txBox="1">
            <a:spLocks noChangeArrowheads="1"/>
          </p:cNvSpPr>
          <p:nvPr/>
        </p:nvSpPr>
        <p:spPr bwMode="auto">
          <a:xfrm>
            <a:off x="152400" y="533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300" name="TextBox 11"/>
          <p:cNvSpPr txBox="1">
            <a:spLocks noChangeArrowheads="1"/>
          </p:cNvSpPr>
          <p:nvPr/>
        </p:nvSpPr>
        <p:spPr bwMode="auto">
          <a:xfrm>
            <a:off x="533400" y="152400"/>
            <a:ext cx="5537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Кольцевая (опоясывающая) 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рифма.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510" grpId="0"/>
      <p:bldP spid="21511" grpId="0"/>
      <p:bldP spid="21512" grpId="0"/>
      <p:bldP spid="215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4"/>
          <p:cNvSpPr>
            <a:spLocks noChangeArrowheads="1"/>
          </p:cNvSpPr>
          <p:nvPr/>
        </p:nvSpPr>
        <p:spPr bwMode="auto">
          <a:xfrm>
            <a:off x="685800" y="609600"/>
            <a:ext cx="7620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Мужская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рифма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с ударением на последнем слоге (окно – давно).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Женская рифма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– с ударением на предпоследнем слоге (даром – пожаром).</a:t>
            </a:r>
          </a:p>
          <a:p>
            <a:pPr>
              <a:buFont typeface="Arial" charset="0"/>
              <a:buNone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1676400" y="3048000"/>
            <a:ext cx="469423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В небе тают облака,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И, лучистая на зное,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В искрах катится река, 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Словно зеркало стальное.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800600" y="2971800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endParaRPr lang="ru-RU" sz="320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638800" y="4495800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endParaRPr lang="ru-RU" sz="320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724400" y="3505200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endParaRPr lang="ru-RU" sz="320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257800" y="3962400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endParaRPr lang="ru-RU" sz="320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10200" y="3124200"/>
            <a:ext cx="1392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мужская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791200" y="4114800"/>
            <a:ext cx="1392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мужская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10200" y="3581400"/>
            <a:ext cx="1347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женская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6172200" y="4572000"/>
            <a:ext cx="1347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женская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ои документы\Тренинг\Портфолио Журавлёвой И. И\астры\578271-abaabaecc3768b0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14400" y="1371600"/>
            <a:ext cx="67818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Астры осыпаются в садах,</a:t>
            </a:r>
          </a:p>
          <a:p>
            <a:pPr eaLnBrk="0" hangingPunct="0">
              <a:defRPr/>
            </a:pPr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окошком желтеет стройный клён,</a:t>
            </a:r>
          </a:p>
          <a:p>
            <a:pPr eaLnBrk="0" hangingPunct="0">
              <a:defRPr/>
            </a:pPr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холодный туман на полях</a:t>
            </a:r>
          </a:p>
          <a:p>
            <a:pPr eaLnBrk="0" hangingPunct="0">
              <a:defRPr/>
            </a:pPr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Неподвижно белеет целый день…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67000" y="4343400"/>
            <a:ext cx="63246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Осыпаются астры в садах,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Стройный клён под окошком белеет,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холодный туман на полях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Целый день неподвижно белеет…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52400"/>
            <a:ext cx="8534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Попробуйте переставить слова так, чтобы получилось стихотворение:</a:t>
            </a:r>
            <a:endParaRPr lang="ru-RU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7061C-00B1-4368-8698-F1BF1EF2545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Rectangle 1"/>
          <p:cNvSpPr>
            <a:spLocks noChangeArrowheads="1"/>
          </p:cNvSpPr>
          <p:nvPr/>
        </p:nvSpPr>
        <p:spPr bwMode="auto">
          <a:xfrm>
            <a:off x="381000" y="2098238"/>
            <a:ext cx="8305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Размер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– это порядок чередования ударных и безударных слогов.</a:t>
            </a: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7061C-00B1-4368-8698-F1BF1EF2545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1134</TotalTime>
  <Words>671</Words>
  <Application>Microsoft Office PowerPoint</Application>
  <PresentationFormat>Экран (4:3)</PresentationFormat>
  <Paragraphs>159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Стихосложение.  Двусложные стихотворные размеры.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admin</cp:lastModifiedBy>
  <cp:revision>120</cp:revision>
  <dcterms:modified xsi:type="dcterms:W3CDTF">2017-01-28T04:44:51Z</dcterms:modified>
</cp:coreProperties>
</file>