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72" r:id="rId17"/>
    <p:sldId id="273" r:id="rId18"/>
    <p:sldId id="277" r:id="rId19"/>
    <p:sldId id="278" r:id="rId20"/>
    <p:sldId id="279" r:id="rId21"/>
    <p:sldId id="280" r:id="rId22"/>
    <p:sldId id="274" r:id="rId23"/>
    <p:sldId id="281" r:id="rId24"/>
    <p:sldId id="275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C9C-D41E-406B-AEA3-071D0BE13FDF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6F77-204A-4F90-AFFA-15327BE49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C9C-D41E-406B-AEA3-071D0BE13FDF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6F77-204A-4F90-AFFA-15327BE49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C9C-D41E-406B-AEA3-071D0BE13FDF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6F77-204A-4F90-AFFA-15327BE49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C9C-D41E-406B-AEA3-071D0BE13FDF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6F77-204A-4F90-AFFA-15327BE49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C9C-D41E-406B-AEA3-071D0BE13FDF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6F77-204A-4F90-AFFA-15327BE49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C9C-D41E-406B-AEA3-071D0BE13FDF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6F77-204A-4F90-AFFA-15327BE49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C9C-D41E-406B-AEA3-071D0BE13FDF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6F77-204A-4F90-AFFA-15327BE49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C9C-D41E-406B-AEA3-071D0BE13FDF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6F77-204A-4F90-AFFA-15327BE49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C9C-D41E-406B-AEA3-071D0BE13FDF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6F77-204A-4F90-AFFA-15327BE49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C9C-D41E-406B-AEA3-071D0BE13FDF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6F77-204A-4F90-AFFA-15327BE49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84C9C-D41E-406B-AEA3-071D0BE13FDF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E6F77-204A-4F90-AFFA-15327BE49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84C9C-D41E-406B-AEA3-071D0BE13FDF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E6F77-204A-4F90-AFFA-15327BE491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krymkrymkrym.ru/i-k-ayvazovskiy-morskoy-vid-1867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krymkrymkrym.ru/i-k-ayvazovskiy-morskoy-vid-186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krymkrymkrym.ru/i-k-ayvazovskiy-morskoy-vid-1867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krymkrymkrym.ru/i-k-ayvazovskiy-morskoy-vid-1867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357166"/>
            <a:ext cx="471487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28596" y="2643182"/>
            <a:ext cx="371477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А.И.Куприн. </a:t>
            </a:r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Краткие </a:t>
            </a:r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сведения </a:t>
            </a:r>
            <a:endParaRPr lang="en-US" sz="4000" b="1" dirty="0" smtClean="0">
              <a:solidFill>
                <a:schemeClr val="bg2">
                  <a:lumMod val="25000"/>
                </a:schemeClr>
              </a:solidFill>
              <a:latin typeface="Georgia" pitchFamily="18" charset="0"/>
            </a:endParaRPr>
          </a:p>
          <a:p>
            <a:pPr algn="ctr"/>
            <a:r>
              <a:rPr lang="ru-RU" sz="4000" b="1" dirty="0" smtClean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о </a:t>
            </a:r>
            <a:r>
              <a:rPr lang="ru-RU" sz="4000" b="1" dirty="0">
                <a:solidFill>
                  <a:schemeClr val="bg2">
                    <a:lumMod val="25000"/>
                  </a:schemeClr>
                </a:solidFill>
                <a:latin typeface="Georgia" pitchFamily="18" charset="0"/>
              </a:rPr>
              <a:t>писателе.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12500" b="27500"/>
          <a:stretch>
            <a:fillRect/>
          </a:stretch>
        </p:blipFill>
        <p:spPr bwMode="auto">
          <a:xfrm>
            <a:off x="714348" y="1214422"/>
            <a:ext cx="785818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428728" y="357166"/>
            <a:ext cx="67151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</a:rPr>
              <a:t>Заочная экскурсия в </a:t>
            </a:r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</a:rPr>
              <a:t> Наровчат</a:t>
            </a:r>
            <a:endParaRPr lang="ru-RU" sz="36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000768"/>
            <a:ext cx="90011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О родном городе Любовь Алексеевна так увлекательно рассказывала сыну, что Наровчат представлялся мальчику «вроде Москвы, но несколько красивее».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3906" r="6250" b="13979"/>
          <a:stretch>
            <a:fillRect/>
          </a:stretch>
        </p:blipFill>
        <p:spPr bwMode="auto">
          <a:xfrm>
            <a:off x="0" y="857232"/>
            <a:ext cx="585788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857884" y="2428868"/>
            <a:ext cx="30718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В 1981 г. в Наровчате был установлен бюст писателя и открыт музей. В создании музея оказала большую поддержку дочь писателя Ксения Александровна Куприна. </a:t>
            </a:r>
            <a:endParaRPr lang="ru-RU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Этот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музей единственный в России музей Куприна. Небольшой. Есть немного личный вещей, а в основном представлены фотографии, письма, книги.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85794"/>
            <a:ext cx="3571868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1928802"/>
            <a:ext cx="5214974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28604"/>
            <a:ext cx="424815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572000" y="592933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</a:rPr>
              <a:t>Памятник А.И.Куприну в  Наровчате.</a:t>
            </a:r>
            <a:endParaRPr lang="ru-RU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http://komap.net.ru/uploads/posts/2012-08/1345746493_1belyy-pud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3960440" cy="6264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458635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- Кто из героев рассказа вызывает ваши симпатии? Почему?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- Чьи  поступки вы осуждаете? Почему?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23928" y="2052131"/>
            <a:ext cx="50405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Примерные  названия </a:t>
            </a:r>
            <a:endParaRPr lang="ru-RU" sz="28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частей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</a:rPr>
              <a:t>рассказа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pPr algn="ctr"/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1. Маленькая труппа.</a:t>
            </a:r>
          </a:p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2. День выдался неудачный...</a:t>
            </a:r>
          </a:p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3. На даче «Дружба».</a:t>
            </a:r>
          </a:p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4. Не всё на свете продается.</a:t>
            </a:r>
          </a:p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5. Пропажа друга.</a:t>
            </a:r>
          </a:p>
          <a:p>
            <a:pPr marL="514350" indent="-514350">
              <a:buAutoNum type="arabicPeriod" startAt="6"/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Счастливое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освобождение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ru-RU" sz="2800" b="1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  <p:pic>
        <p:nvPicPr>
          <p:cNvPr id="3074" name="Picture 2" descr="http://fs39.www.ex.ua/show/39117408/39117408.jpg?1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367240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271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9267192"/>
              </p:ext>
            </p:extLst>
          </p:nvPr>
        </p:nvGraphicFramePr>
        <p:xfrm>
          <a:off x="381000" y="1524000"/>
          <a:ext cx="8534400" cy="4878908"/>
        </p:xfrm>
        <a:graphic>
          <a:graphicData uri="http://schemas.openxmlformats.org/drawingml/2006/table">
            <a:tbl>
              <a:tblPr/>
              <a:tblGrid>
                <a:gridCol w="1754188"/>
                <a:gridCol w="4040187"/>
                <a:gridCol w="2740025"/>
              </a:tblGrid>
              <a:tr h="13409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Бродячая труппа артистов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</a:rPr>
                        <a:t>Вступительная часть литературного произведения, содержащая мотивы, которые развиваются в дальнейшем.</a:t>
                      </a:r>
                    </a:p>
                  </a:txBody>
                  <a:tcPr marL="68580" marR="6858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b="1" dirty="0" smtClean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</a:rPr>
                        <a:t>ЭКСПОЗИЦИЯ 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6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«Хочу! Собаку!»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dirty="0" smtClean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</a:rPr>
                        <a:t>Начало действий, событий; начало литературного произведения 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</a:rPr>
                        <a:t>ЗАВЯЗКА 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6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Арто</a:t>
                      </a: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украден.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</a:rPr>
                        <a:t>Точка наивысшего напряжения, подъёма, развития </a:t>
                      </a:r>
                      <a:endParaRPr lang="ru-RU" sz="22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</a:rPr>
                        <a:t>КУЛЬМИНАЦИЯ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61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Спасение собаки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</a:rPr>
                        <a:t>Конец, завершение событий, ситуаций; заключительная часть литературного произведения. </a:t>
                      </a:r>
                      <a:endParaRPr lang="ru-RU" sz="22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bg1"/>
                          </a:solidFill>
                          <a:latin typeface="Times New Roman"/>
                          <a:ea typeface="+mn-ea"/>
                        </a:rPr>
                        <a:t>РАЗВЯЗКА </a:t>
                      </a:r>
                      <a:endParaRPr lang="ru-RU" sz="2200" dirty="0" smtClean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64" name="Прямоугольник 2"/>
          <p:cNvSpPr>
            <a:spLocks noChangeArrowheads="1"/>
          </p:cNvSpPr>
          <p:nvPr/>
        </p:nvSpPr>
        <p:spPr bwMode="auto">
          <a:xfrm>
            <a:off x="381000" y="188640"/>
            <a:ext cx="8382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800" b="1" dirty="0"/>
              <a:t>Строение, соотношение, </a:t>
            </a:r>
            <a:endParaRPr lang="ru-RU" sz="2800" b="1" dirty="0" smtClean="0"/>
          </a:p>
          <a:p>
            <a:pPr algn="ctr"/>
            <a:r>
              <a:rPr lang="ru-RU" sz="2800" b="1" dirty="0" smtClean="0"/>
              <a:t>взаимное </a:t>
            </a:r>
            <a:r>
              <a:rPr lang="ru-RU" sz="2800" b="1" dirty="0"/>
              <a:t>расположение частей</a:t>
            </a:r>
            <a:endParaRPr lang="ru-RU" sz="2800" b="1" dirty="0"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39992437"/>
              </p:ext>
            </p:extLst>
          </p:nvPr>
        </p:nvGraphicFramePr>
        <p:xfrm>
          <a:off x="2133600" y="2895600"/>
          <a:ext cx="6780213" cy="1006475"/>
        </p:xfrm>
        <a:graphic>
          <a:graphicData uri="http://schemas.openxmlformats.org/drawingml/2006/table">
            <a:tbl>
              <a:tblPr/>
              <a:tblGrid>
                <a:gridCol w="4040188"/>
                <a:gridCol w="2740025"/>
              </a:tblGrid>
              <a:tr h="1006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+mn-ea"/>
                        </a:rPr>
                        <a:t>Начало действий, событий; начало литературного произведения 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+mn-ea"/>
                        </a:rPr>
                        <a:t>ЗАВЯЗКА 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5843037"/>
              </p:ext>
            </p:extLst>
          </p:nvPr>
        </p:nvGraphicFramePr>
        <p:xfrm>
          <a:off x="2133600" y="3886200"/>
          <a:ext cx="6780213" cy="1006475"/>
        </p:xfrm>
        <a:graphic>
          <a:graphicData uri="http://schemas.openxmlformats.org/drawingml/2006/table">
            <a:tbl>
              <a:tblPr/>
              <a:tblGrid>
                <a:gridCol w="4040188"/>
                <a:gridCol w="2740025"/>
              </a:tblGrid>
              <a:tr h="1006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+mn-ea"/>
                        </a:rPr>
                        <a:t>Точка наивысшего напряжения, подъёма, развития </a:t>
                      </a:r>
                      <a:endParaRPr lang="ru-RU" sz="2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+mn-ea"/>
                        </a:rPr>
                        <a:t>КУЛЬМИНАЦИЯ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07032524"/>
              </p:ext>
            </p:extLst>
          </p:nvPr>
        </p:nvGraphicFramePr>
        <p:xfrm>
          <a:off x="2133600" y="1524000"/>
          <a:ext cx="6780213" cy="1341438"/>
        </p:xfrm>
        <a:graphic>
          <a:graphicData uri="http://schemas.openxmlformats.org/drawingml/2006/table">
            <a:tbl>
              <a:tblPr/>
              <a:tblGrid>
                <a:gridCol w="4040188"/>
                <a:gridCol w="2740025"/>
              </a:tblGrid>
              <a:tr h="1341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+mn-ea"/>
                        </a:rPr>
                        <a:t>Вступительная часть литературного произведения, содержащая мотивы, которые развиваются в дальнейшем.</a:t>
                      </a:r>
                    </a:p>
                  </a:txBody>
                  <a:tcPr marL="68580" marR="6858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+mn-ea"/>
                        </a:rPr>
                        <a:t>ЭКСПОЗИЦИЯ </a:t>
                      </a: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1979538"/>
              </p:ext>
            </p:extLst>
          </p:nvPr>
        </p:nvGraphicFramePr>
        <p:xfrm>
          <a:off x="2133600" y="4876800"/>
          <a:ext cx="6780213" cy="1525588"/>
        </p:xfrm>
        <a:graphic>
          <a:graphicData uri="http://schemas.openxmlformats.org/drawingml/2006/table">
            <a:tbl>
              <a:tblPr/>
              <a:tblGrid>
                <a:gridCol w="4040188"/>
                <a:gridCol w="2740025"/>
              </a:tblGrid>
              <a:tr h="1525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+mn-ea"/>
                        </a:rPr>
                        <a:t>Конец, завершение событий, ситуаций; заключительная часть литературного произведения. </a:t>
                      </a:r>
                      <a:endParaRPr lang="ru-RU" sz="2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/>
                          <a:ea typeface="+mn-ea"/>
                        </a:rPr>
                        <a:t>РАЗВЯЗКА </a:t>
                      </a:r>
                      <a:endParaRPr lang="ru-RU" sz="2200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horzOverflow="overflow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2155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http://www.cirota.ru/forum/images/3/357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99916" y="6237312"/>
            <a:ext cx="4688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-  Где и когда происходит действие рассказа?</a:t>
            </a:r>
          </a:p>
        </p:txBody>
      </p:sp>
    </p:spTree>
    <p:extLst>
      <p:ext uri="{BB962C8B-B14F-4D97-AF65-F5344CB8AC3E}">
        <p14:creationId xmlns:p14="http://schemas.microsoft.com/office/powerpoint/2010/main" xmlns="" val="7871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</a:t>
            </a:r>
            <a:br>
              <a:rPr lang="ru-RU" dirty="0" smtClean="0"/>
            </a:br>
            <a:r>
              <a:rPr lang="ru-RU" sz="4000" b="1" dirty="0" smtClean="0">
                <a:solidFill>
                  <a:srgbClr val="FFFF00"/>
                </a:solidFill>
              </a:rPr>
              <a:t>Иван</a:t>
            </a:r>
            <a:r>
              <a:rPr lang="ru-RU" sz="4000" b="1" dirty="0" smtClean="0">
                <a:solidFill>
                  <a:srgbClr val="FFFF00"/>
                </a:solidFill>
              </a:rPr>
              <a:t> </a:t>
            </a:r>
            <a:r>
              <a:rPr lang="ru-RU" sz="4000" b="1" dirty="0" smtClean="0">
                <a:solidFill>
                  <a:srgbClr val="FFFF00"/>
                </a:solidFill>
              </a:rPr>
              <a:t>Константинович </a:t>
            </a:r>
            <a:r>
              <a:rPr lang="ru-RU" sz="4000" dirty="0" smtClean="0">
                <a:solidFill>
                  <a:srgbClr val="FFFF00"/>
                </a:solidFill>
              </a:rPr>
              <a:t> </a:t>
            </a:r>
            <a:r>
              <a:rPr lang="ru-RU" sz="4000" b="1" dirty="0" smtClean="0">
                <a:solidFill>
                  <a:srgbClr val="FFFF00"/>
                </a:solidFill>
              </a:rPr>
              <a:t>Айвазовский</a:t>
            </a:r>
            <a:r>
              <a:rPr lang="ru-RU" sz="4000" dirty="0" smtClean="0">
                <a:solidFill>
                  <a:srgbClr val="FFFF00"/>
                </a:solidFill>
              </a:rPr>
              <a:t>.  </a:t>
            </a:r>
            <a:r>
              <a:rPr lang="ru-RU" sz="4000" dirty="0" smtClean="0">
                <a:solidFill>
                  <a:srgbClr val="FFFF00"/>
                </a:solidFill>
              </a:rPr>
              <a:t/>
            </a:r>
            <a:br>
              <a:rPr lang="ru-RU" sz="4000" dirty="0" smtClean="0">
                <a:solidFill>
                  <a:srgbClr val="FFFF00"/>
                </a:solidFill>
              </a:rPr>
            </a:br>
            <a:r>
              <a:rPr lang="ru-RU" sz="4000" dirty="0" smtClean="0">
                <a:solidFill>
                  <a:srgbClr val="FFFF00"/>
                </a:solidFill>
              </a:rPr>
              <a:t>«</a:t>
            </a:r>
            <a:r>
              <a:rPr lang="ru-RU" sz="4000" b="1" dirty="0" smtClean="0">
                <a:solidFill>
                  <a:srgbClr val="FFFF00"/>
                </a:solidFill>
              </a:rPr>
              <a:t>Морской</a:t>
            </a:r>
            <a:r>
              <a:rPr lang="ru-RU" sz="4000" dirty="0" smtClean="0">
                <a:solidFill>
                  <a:srgbClr val="FFFF00"/>
                </a:solidFill>
              </a:rPr>
              <a:t> </a:t>
            </a:r>
            <a:r>
              <a:rPr lang="ru-RU" sz="4000" b="1" dirty="0" smtClean="0">
                <a:solidFill>
                  <a:srgbClr val="FFFF00"/>
                </a:solidFill>
              </a:rPr>
              <a:t>вид» (</a:t>
            </a:r>
            <a:r>
              <a:rPr lang="ru-RU" sz="4000" dirty="0" smtClean="0">
                <a:solidFill>
                  <a:srgbClr val="FFFF00"/>
                </a:solidFill>
              </a:rPr>
              <a:t>1867)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И</a:t>
            </a:r>
            <a:r>
              <a:rPr lang="ru-RU" dirty="0" smtClean="0"/>
              <a:t>.</a:t>
            </a:r>
            <a:r>
              <a:rPr lang="ru-RU" b="1" dirty="0" smtClean="0"/>
              <a:t>К</a:t>
            </a:r>
            <a:r>
              <a:rPr lang="ru-RU" dirty="0" smtClean="0"/>
              <a:t>. </a:t>
            </a:r>
            <a:r>
              <a:rPr lang="ru-RU" b="1" dirty="0" smtClean="0"/>
              <a:t>Айвазовский</a:t>
            </a:r>
            <a:r>
              <a:rPr lang="ru-RU" dirty="0" smtClean="0"/>
              <a:t>. </a:t>
            </a:r>
            <a:r>
              <a:rPr lang="ru-RU" b="1" dirty="0" smtClean="0"/>
              <a:t>Морской</a:t>
            </a:r>
            <a:r>
              <a:rPr lang="ru-RU" dirty="0" smtClean="0"/>
              <a:t> </a:t>
            </a:r>
            <a:r>
              <a:rPr lang="ru-RU" b="1" dirty="0" smtClean="0"/>
              <a:t>вид</a:t>
            </a:r>
            <a:r>
              <a:rPr lang="ru-RU" dirty="0" smtClean="0"/>
              <a:t>, 1867. Холст, масло.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Администратор\Downloads\Айвазовский._Морской_вид_1867_61х83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1142984"/>
            <a:ext cx="9001156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0000"/>
                </a:solidFill>
              </a:rPr>
              <a:t>Иван Константинович Айвазовский. «Восход солнца в Феодосии»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И</a:t>
            </a:r>
            <a:r>
              <a:rPr lang="ru-RU" dirty="0" smtClean="0"/>
              <a:t>.</a:t>
            </a:r>
            <a:r>
              <a:rPr lang="ru-RU" b="1" dirty="0" smtClean="0"/>
              <a:t>К</a:t>
            </a:r>
            <a:r>
              <a:rPr lang="ru-RU" dirty="0" smtClean="0"/>
              <a:t>. </a:t>
            </a:r>
            <a:r>
              <a:rPr lang="ru-RU" b="1" dirty="0" smtClean="0"/>
              <a:t>Айвазовск</a:t>
            </a:r>
            <a:r>
              <a:rPr lang="ru-RU" dirty="0" smtClean="0"/>
              <a:t>67</a:t>
            </a:r>
            <a:r>
              <a:rPr lang="ru-RU" dirty="0" smtClean="0"/>
              <a:t>. Холст, масло.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Администратор\Downloads\1539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357298"/>
            <a:ext cx="9143999" cy="55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4572000" y="571501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dirty="0"/>
              <a:t>Александр Иванович Куприн родился </a:t>
            </a:r>
            <a:endParaRPr lang="en-US" b="1" dirty="0" smtClean="0"/>
          </a:p>
          <a:p>
            <a:pPr lvl="0" algn="ctr"/>
            <a:r>
              <a:rPr lang="ru-RU" b="1" dirty="0" smtClean="0"/>
              <a:t>26 </a:t>
            </a:r>
            <a:r>
              <a:rPr lang="ru-RU" b="1" dirty="0"/>
              <a:t>августа (7 сентября по новому стилю)  1870 г. в Наровчате.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FF00"/>
                </a:solidFill>
              </a:rPr>
              <a:t>Константин Фёдорович </a:t>
            </a:r>
            <a:r>
              <a:rPr lang="ru-RU" b="1" dirty="0" err="1" smtClean="0">
                <a:solidFill>
                  <a:srgbClr val="FFFF00"/>
                </a:solidFill>
              </a:rPr>
              <a:t>Богаевский</a:t>
            </a:r>
            <a:r>
              <a:rPr lang="ru-RU" b="1" dirty="0" smtClean="0">
                <a:solidFill>
                  <a:srgbClr val="FFFF00"/>
                </a:solidFill>
              </a:rPr>
              <a:t>. «Крымский пейзаж»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И</a:t>
            </a:r>
            <a:r>
              <a:rPr lang="ru-RU" dirty="0" smtClean="0"/>
              <a:t>.</a:t>
            </a:r>
            <a:r>
              <a:rPr lang="ru-RU" b="1" dirty="0" smtClean="0"/>
              <a:t>К</a:t>
            </a:r>
            <a:r>
              <a:rPr lang="ru-RU" dirty="0" smtClean="0"/>
              <a:t>. </a:t>
            </a:r>
            <a:r>
              <a:rPr lang="ru-RU" b="1" dirty="0" smtClean="0"/>
              <a:t>Айвазовск</a:t>
            </a:r>
            <a:r>
              <a:rPr lang="ru-RU" dirty="0" smtClean="0"/>
              <a:t>67</a:t>
            </a:r>
            <a:r>
              <a:rPr lang="ru-RU" dirty="0" smtClean="0"/>
              <a:t>. Холст, масло.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074" name="Picture 2" descr="ÐÐ¾Ð½ÑÑÐ°Ð½ÑÐ¸Ð½ Ð¤ÐµÐ´Ð¾ÑÐ¾Ð²Ð¸Ñ ÐÐ¾Ð³Ð°ÐµÐ²ÑÐºÐ¸Ð¹. ÐÑÑÐ¼ÑÐºÐ¸Ð¹ Ð¿ÐµÐ¹Ð·Ð°Ð¶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ru-RU" dirty="0" smtClean="0">
                <a:hlinkClick r:id="rId2"/>
              </a:rPr>
              <a:t/>
            </a:r>
            <a:br>
              <a:rPr lang="ru-RU" dirty="0" smtClean="0">
                <a:hlinkClick r:id="rId2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FFFF00"/>
                </a:solidFill>
              </a:rPr>
              <a:t>Константин Фёдорович </a:t>
            </a:r>
            <a:r>
              <a:rPr lang="ru-RU" b="1" dirty="0" err="1" smtClean="0">
                <a:solidFill>
                  <a:srgbClr val="FFFF00"/>
                </a:solidFill>
              </a:rPr>
              <a:t>Богаевский</a:t>
            </a:r>
            <a:r>
              <a:rPr lang="ru-RU" b="1" dirty="0" smtClean="0">
                <a:solidFill>
                  <a:srgbClr val="FFFF00"/>
                </a:solidFill>
              </a:rPr>
              <a:t>. «Берег моря»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И</a:t>
            </a:r>
            <a:r>
              <a:rPr lang="ru-RU" dirty="0" smtClean="0"/>
              <a:t>.</a:t>
            </a:r>
            <a:r>
              <a:rPr lang="ru-RU" b="1" dirty="0" smtClean="0"/>
              <a:t>К</a:t>
            </a:r>
            <a:r>
              <a:rPr lang="ru-RU" dirty="0" smtClean="0"/>
              <a:t>. </a:t>
            </a:r>
            <a:r>
              <a:rPr lang="ru-RU" b="1" dirty="0" smtClean="0"/>
              <a:t>Айвазовск</a:t>
            </a:r>
            <a:r>
              <a:rPr lang="ru-RU" dirty="0" smtClean="0"/>
              <a:t>67</a:t>
            </a:r>
            <a:r>
              <a:rPr lang="ru-RU" dirty="0" smtClean="0"/>
              <a:t>. Холст, масло.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6866" name="Picture 2" descr="ÐÐµÑÐµÐ³ Ð¼Ð¾ÑÑ 1907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9143999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http://img.labirint.ru/images/comments_pic/0930/02lab1vkh12485097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9" t="7359" r="2918" b="10641"/>
          <a:stretch/>
        </p:blipFill>
        <p:spPr bwMode="auto">
          <a:xfrm>
            <a:off x="165966" y="260648"/>
            <a:ext cx="432048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xxlbook.ru/imgh1263370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2617" b="6533"/>
          <a:stretch/>
        </p:blipFill>
        <p:spPr bwMode="auto">
          <a:xfrm>
            <a:off x="4572000" y="260648"/>
            <a:ext cx="446449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5966" y="6309320"/>
            <a:ext cx="88705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-  Какие отношения сложились между членами «маленькой труппы»? </a:t>
            </a:r>
          </a:p>
        </p:txBody>
      </p:sp>
    </p:spTree>
    <p:extLst>
      <p:ext uri="{BB962C8B-B14F-4D97-AF65-F5344CB8AC3E}">
        <p14:creationId xmlns:p14="http://schemas.microsoft.com/office/powerpoint/2010/main" xmlns="" val="170556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54164"/>
          </a:xfrm>
        </p:spPr>
        <p:txBody>
          <a:bodyPr>
            <a:noAutofit/>
          </a:bodyPr>
          <a:lstStyle/>
          <a:p>
            <a:r>
              <a:rPr lang="ru-RU" sz="2400" b="1" i="1" dirty="0" smtClean="0"/>
              <a:t>Шарманка</a:t>
            </a:r>
            <a:r>
              <a:rPr lang="ru-RU" sz="2400" dirty="0" smtClean="0"/>
              <a:t> — механический музыкальный инструмент, в котором вращающийся металлический валик с выступающими из него шипами (штифтами) управляет многочисленными органными трубками, куда  поступает воздух из воздушной камеры.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37890" name="Picture 2" descr="C:\Users\Администратор\Downloads\1023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2071678"/>
            <a:ext cx="4429124" cy="4286250"/>
          </a:xfrm>
          <a:prstGeom prst="rect">
            <a:avLst/>
          </a:prstGeom>
          <a:noFill/>
        </p:spPr>
      </p:pic>
      <p:pic>
        <p:nvPicPr>
          <p:cNvPr id="37891" name="Picture 3" descr="C:\Users\Администратор\Downloads\614455cdf257e2b8607e5bfa17gv--dlya-doma-i-interera-sharman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500306"/>
            <a:ext cx="3601184" cy="36011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http://bosonogoe.ru/uploads/images/c/4/1/3/547/26e25c9e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5724128" cy="3844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img.labirint.ru/images/comments_pic/0839/02labqs5t122230228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73" t="8400" r="3085" b="12731"/>
          <a:stretch/>
        </p:blipFill>
        <p:spPr bwMode="auto">
          <a:xfrm>
            <a:off x="5615653" y="2348880"/>
            <a:ext cx="345638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445224"/>
            <a:ext cx="55801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- Почему автор так подробно описывает шарманку?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421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http://www.xxlbook.ru/imgh112658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567" y="332656"/>
            <a:ext cx="4176464" cy="619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img.labirint.ru/images/comments_pic/0848/01labgm3p122778070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99" t="9111" r="7015" b="11394"/>
          <a:stretch/>
        </p:blipFill>
        <p:spPr bwMode="auto">
          <a:xfrm>
            <a:off x="5148064" y="332656"/>
            <a:ext cx="343681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8064" y="5661248"/>
            <a:ext cx="3851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Обитатели дач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52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 r="10265" b="14567"/>
          <a:stretch>
            <a:fillRect/>
          </a:stretch>
        </p:blipFill>
        <p:spPr bwMode="auto">
          <a:xfrm>
            <a:off x="0" y="0"/>
            <a:ext cx="6357950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14282" y="4857760"/>
            <a:ext cx="8143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Отец вскоре умер, семья, оставшись без средств </a:t>
            </a:r>
            <a:endParaRPr lang="en-US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к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существованию, переезжает в Москву. Мать устроила дочерей в закрытое учебное заведение, а сама поселилась с сыном во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Вдовьем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доме.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r="15278"/>
          <a:stretch>
            <a:fillRect/>
          </a:stretch>
        </p:blipFill>
        <p:spPr bwMode="auto">
          <a:xfrm>
            <a:off x="3714744" y="1285860"/>
            <a:ext cx="5429256" cy="535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4714884"/>
            <a:ext cx="34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Когда Саше исполнилось 7 лет, мать отдала мальчика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в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Разумовский пансион.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4282" y="285728"/>
            <a:ext cx="3686183" cy="630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143372" y="3857628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В автобиографическом рассказе А.И.Куприна «Храбрые беглецы» дан портрет героя рассказа, </a:t>
            </a:r>
            <a:r>
              <a:rPr lang="ru-RU" sz="2400" b="1" dirty="0" err="1">
                <a:solidFill>
                  <a:schemeClr val="bg2">
                    <a:lumMod val="25000"/>
                  </a:schemeClr>
                </a:solidFill>
              </a:rPr>
              <a:t>Нельгина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, напоминающий Куприна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в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детстве. (Широкий лоб, зоркие глаза. Вероятно, упрямая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воля».</a:t>
            </a:r>
            <a:endParaRPr lang="ru-RU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://www.hrono.ru/img/rgd/kuprin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410445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305832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Любовь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Алексеевна очень любила сына, и мальчик отвечал ей тем же.</a:t>
            </a:r>
          </a:p>
          <a:p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Мать привила будущему писателю любовь к образному слову, от неё мальчик слышал много интересных сказок, легенд, историй. Её яркие рассказы на всю жизнь запомнились Куприну, и он признавался: «Сколько раз я обкрадывал её, вставляя в свои рассказы её слова и выражения».</a:t>
            </a:r>
          </a:p>
        </p:txBody>
      </p:sp>
    </p:spTree>
    <p:extLst>
      <p:ext uri="{BB962C8B-B14F-4D97-AF65-F5344CB8AC3E}">
        <p14:creationId xmlns:p14="http://schemas.microsoft.com/office/powerpoint/2010/main" xmlns="" val="2773286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592933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В 1880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г.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Куприн выдержал экзамен во вторую Московскую военную гимназию, которая в годы обучения в ней Куприна превратилась во Второй московский кадетский корпус.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0" y="1357298"/>
            <a:ext cx="392905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4143372" y="214311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Пребывание в кадетском корпусе оказало сильное влияние на характер Куприна. Из "нежного", "впечатлительного", "на других мальчиков не похожего" он превратился в одного из членов "бесшабашной мальчишеской республики", которая "закаляла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мальчишек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в физическом отношении и калечила </a:t>
            </a:r>
            <a:endParaRPr lang="ru-RU" sz="24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</a:rPr>
              <a:t>в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нравственном".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Администратор\Мои документы\Фоны для презентаций. 105 штук\101-3.jpg"/>
          <p:cNvPicPr>
            <a:picLocks noChangeAspect="1" noChangeArrowheads="1"/>
          </p:cNvPicPr>
          <p:nvPr/>
        </p:nvPicPr>
        <p:blipFill>
          <a:blip r:embed="rId2"/>
          <a:srcRect l="207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85720" y="2928934"/>
            <a:ext cx="421484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 С особенной теплотой вспоминал Куприн в повести "Кадеты" преподавателя литературы 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</a:rPr>
              <a:t>Цуханова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</a:rPr>
              <a:t>, который сиплым голосом замечательно  читал вслух Гоголя, Тургенева, Лермонтова и Пушкина. Самые отчаянные лентяи, заведомые лоботрясы слушали его чтение, как зачарованные, боясь пошевельнуться, боясь пропустить хоть одно слово.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600</Words>
  <Application>Microsoft Office PowerPoint</Application>
  <PresentationFormat>Экран (4:3)</PresentationFormat>
  <Paragraphs>65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 1 Иван Константинович  Айвазовский.   «Морской вид» (1867)  И.К. Айвазовский. Морской вид, 1867. Холст, масло. </vt:lpstr>
      <vt:lpstr>  Иван Константинович Айвазовский. «Восход солнца в Феодосии»  И.К. Айвазовск67. Холст, масло. </vt:lpstr>
      <vt:lpstr>  Константин Фёдорович Богаевский. «Крымский пейзаж»  И.К. Айвазовск67. Холст, масло. </vt:lpstr>
      <vt:lpstr>  Константин Фёдорович Богаевский. «Берег моря»  И.К. Айвазовск67. Холст, масло. </vt:lpstr>
      <vt:lpstr>Слайд 22</vt:lpstr>
      <vt:lpstr>Шарманка — механический музыкальный инструмент, в котором вращающийся металлический валик с выступающими из него шипами (штифтами) управляет многочисленными органными трубками, куда  поступает воздух из воздушной камеры. </vt:lpstr>
      <vt:lpstr>Слайд 24</vt:lpstr>
      <vt:lpstr>Слайд 25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Machine</cp:lastModifiedBy>
  <cp:revision>10</cp:revision>
  <dcterms:created xsi:type="dcterms:W3CDTF">2012-02-24T18:30:06Z</dcterms:created>
  <dcterms:modified xsi:type="dcterms:W3CDTF">2019-04-04T13:40:03Z</dcterms:modified>
</cp:coreProperties>
</file>