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66" r:id="rId12"/>
    <p:sldId id="262" r:id="rId13"/>
    <p:sldId id="27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588" autoAdjust="0"/>
    <p:restoredTop sz="94660"/>
  </p:normalViewPr>
  <p:slideViewPr>
    <p:cSldViewPr>
      <p:cViewPr>
        <p:scale>
          <a:sx n="60" d="100"/>
          <a:sy n="60" d="100"/>
        </p:scale>
        <p:origin x="-142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1288599242_matematika_carica_nau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8" y="1"/>
            <a:ext cx="9144000" cy="685431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contourW="12700">
            <a:bevelT w="165100" prst="coolSlant"/>
            <a:contourClr>
              <a:schemeClr val="accent3">
                <a:lumMod val="50000"/>
              </a:schemeClr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470025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 b="1">
                <a:solidFill>
                  <a:srgbClr val="006600"/>
                </a:solidFill>
                <a:latin typeface="Georg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437112"/>
            <a:ext cx="4528592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0a2446eea378dac32a93eb6b711622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5" y="12092"/>
            <a:ext cx="9132195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12700" contourW="12700">
            <a:bevelT/>
            <a:contourClr>
              <a:schemeClr val="tx1">
                <a:lumMod val="50000"/>
                <a:lumOff val="50000"/>
              </a:schemeClr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 rot="19571671">
            <a:off x="7945438" y="6315075"/>
            <a:ext cx="1243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solidFill>
                  <a:srgbClr val="7F7F7F"/>
                </a:solidFill>
                <a:latin typeface="Georgia" pitchFamily="18" charset="0"/>
              </a:rPr>
              <a:t>shpuntova.ucoz.ru</a:t>
            </a:r>
            <a:endParaRPr lang="ru-RU" sz="800" b="1">
              <a:solidFill>
                <a:srgbClr val="7F7F7F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89" y="1340768"/>
            <a:ext cx="8229600" cy="86895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931224" cy="432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6600"/>
          </a:solidFill>
          <a:latin typeface="Georg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i="1" kern="1200">
          <a:solidFill>
            <a:srgbClr val="00B05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smiles.33b.ru/smile.104337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42852"/>
            <a:ext cx="7772400" cy="259555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ФИЗИОЛОГИЧЕСКОЕ</a:t>
            </a:r>
            <a:r>
              <a:rPr lang="ru-RU" sz="2800" dirty="0" smtClean="0"/>
              <a:t> </a:t>
            </a:r>
            <a:r>
              <a:rPr lang="ru-RU" sz="2800" dirty="0" smtClean="0"/>
              <a:t>ВЗРОСЛЕНИЯ </a:t>
            </a:r>
            <a:r>
              <a:rPr lang="ru-RU" sz="2800" dirty="0" smtClean="0"/>
              <a:t>И ЕГО ВЛИЯНИЕ НА </a:t>
            </a:r>
            <a:r>
              <a:rPr lang="ru-RU" sz="2800" dirty="0" smtClean="0"/>
              <a:t>ФОРМИРОВАНИЕ ПОЗНАВАТЕЛЬНЫХ И ЛИЧНОСТНЫХ КАЧЕСТВ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6100" y="4437063"/>
            <a:ext cx="4529138" cy="1752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Педагог-психолог: Семина Е.А.</a:t>
            </a:r>
            <a:endParaRPr lang="ru-RU" dirty="0"/>
          </a:p>
        </p:txBody>
      </p:sp>
      <p:pic>
        <p:nvPicPr>
          <p:cNvPr id="4" name="Picture 26" descr="e5413e915f3dddb80ec369a286f956e7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643314"/>
            <a:ext cx="1066800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Появляется моральный «кодекс», предписывающий подросткам четкий стиль поведения в дружеских отношений со сверстниками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Так как подросток во многом непоследователен и противоречив, он часто отступает от это свода правил , но от друзей ожидает их неукоснительного соблюдения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4500562" y="2714620"/>
            <a:ext cx="3786214" cy="1928826"/>
          </a:xfrm>
          <a:prstGeom prst="cloudCallout">
            <a:avLst>
              <a:gd name="adj1" fmla="val -52320"/>
              <a:gd name="adj2" fmla="val -46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«Один за всех и все за одного»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401080" cy="43204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Ребенок вынужден постоянно приспосабливаться к физическим и физиологическим изменениям, происходящим в его организме, переживать </a:t>
            </a:r>
            <a:r>
              <a:rPr lang="ru-RU" dirty="0" smtClean="0">
                <a:solidFill>
                  <a:srgbClr val="FF0000"/>
                </a:solidFill>
              </a:rPr>
              <a:t>«гормональную бурю». </a:t>
            </a:r>
            <a:r>
              <a:rPr lang="ru-RU" dirty="0" smtClean="0">
                <a:solidFill>
                  <a:schemeClr val="tx1"/>
                </a:solidFill>
              </a:rPr>
              <a:t>Подростки как будто все время находятся в </a:t>
            </a:r>
            <a:r>
              <a:rPr lang="ru-RU" dirty="0" smtClean="0">
                <a:solidFill>
                  <a:srgbClr val="FF0000"/>
                </a:solidFill>
              </a:rPr>
              <a:t>состоянии стресса.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7931224" cy="453650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 сложных ситуациях не стремитесь все сделать за ребенка, но и не бросайте его одного. Предложите справиться с проблемами вместе.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Проявляйте свои чувства по отношению к ребенку, иначе он решит, что вы его не любите. Это сформирует у него чувство беспомощности и незащищенности, а следовательно, и неуверенности в себе.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Создайте ребенку ситуацию успеха. Не сравнивайте его с другими детьми. Хвалите детей за их любые успехи!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214546" y="2571744"/>
            <a:ext cx="4572032" cy="371477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931224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4 класс                </a:t>
            </a:r>
            <a:r>
              <a:rPr lang="ru-RU" dirty="0" smtClean="0">
                <a:solidFill>
                  <a:schemeClr val="tx1"/>
                </a:solidFill>
              </a:rPr>
              <a:t>завершение первого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этапа школьной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жизни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Изменения в психике ребенка: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Перестраиваются сложившиеся ранее житейские понятия,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Школьное обучение все больше способствует развитию мышления в формах, доступных для данного возраста.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411760" y="1700808"/>
            <a:ext cx="114300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139952" y="3284984"/>
            <a:ext cx="50006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29684" cy="50257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4 класс                </a:t>
            </a:r>
            <a:r>
              <a:rPr lang="ru-RU" dirty="0" smtClean="0">
                <a:solidFill>
                  <a:schemeClr val="accent2"/>
                </a:solidFill>
              </a:rPr>
              <a:t>складывается   индивидуальный стиль учебной работы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Школьник приобрел умение учиться: он способен качественно усваивать предлагаемые знания и,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случае необходимости, добывать их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самостоятельно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071802" y="1714488"/>
            <a:ext cx="114300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2571736" y="3000372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572132" y="3000372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57290" y="3714752"/>
          <a:ext cx="6096000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подход к выполнению учебных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различных учебных умений и навыков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Штриховая стрелка вправо 7"/>
          <p:cNvSpPr/>
          <p:nvPr/>
        </p:nvSpPr>
        <p:spPr>
          <a:xfrm rot="5400000">
            <a:off x="4107653" y="4679165"/>
            <a:ext cx="500066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429684" cy="502574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4 класс</a:t>
            </a:r>
          </a:p>
          <a:p>
            <a:pPr algn="ctr">
              <a:buNone/>
            </a:pPr>
            <a:r>
              <a:rPr lang="ru-RU" dirty="0" smtClean="0"/>
              <a:t>формирование и развитие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           </a:t>
            </a:r>
            <a:r>
              <a:rPr lang="ru-RU" sz="2000" dirty="0" smtClean="0">
                <a:solidFill>
                  <a:srgbClr val="7030A0"/>
                </a:solidFill>
              </a:rPr>
              <a:t>произвольности                       познавательной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       познавательных                            рефлексии: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                процессов                            </a:t>
            </a:r>
            <a:r>
              <a:rPr lang="ru-RU" sz="1800" dirty="0" smtClean="0">
                <a:solidFill>
                  <a:srgbClr val="7030A0"/>
                </a:solidFill>
              </a:rPr>
              <a:t>способности осознавать</a:t>
            </a:r>
          </a:p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                                                                         причины неудач и успехов</a:t>
            </a:r>
          </a:p>
          <a:p>
            <a:pPr>
              <a:buNone/>
            </a:pPr>
            <a:endParaRPr lang="ru-RU" sz="18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личностной рефлексии: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ребенок способен осознать противоречие между его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реальным «Я» и идеальным, между способностями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и возможностями, между «могу» и « хочу»</a:t>
            </a:r>
          </a:p>
          <a:p>
            <a:pPr>
              <a:buNone/>
            </a:pPr>
            <a:endParaRPr lang="ru-RU" sz="2000" dirty="0">
              <a:solidFill>
                <a:srgbClr val="7030A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14810" y="2714620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357554" y="2714620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923928" y="2708920"/>
            <a:ext cx="288032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8964488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 также в этом возрасте:</a:t>
            </a:r>
          </a:p>
          <a:p>
            <a:r>
              <a:rPr lang="ru-RU" sz="1800" dirty="0" smtClean="0">
                <a:solidFill>
                  <a:schemeClr val="tx2"/>
                </a:solidFill>
              </a:rPr>
              <a:t>Общение со сверстниками начинает определять многие стороны личностного развития ребенка. Сверстники становятся более значимыми. Их мнение часто преобладает   над   мнением   значимых   взрослых.   Развивается сотрудничество. Активизируется </a:t>
            </a:r>
            <a:r>
              <a:rPr lang="ru-RU" sz="1800" dirty="0" err="1" smtClean="0">
                <a:solidFill>
                  <a:schemeClr val="tx2"/>
                </a:solidFill>
              </a:rPr>
              <a:t>межполовое</a:t>
            </a:r>
            <a:r>
              <a:rPr lang="ru-RU" sz="1800" dirty="0" smtClean="0">
                <a:solidFill>
                  <a:schemeClr val="tx2"/>
                </a:solidFill>
              </a:rPr>
              <a:t> общение. Дети одного пола могут рассматриваться как соперники. </a:t>
            </a:r>
          </a:p>
          <a:p>
            <a:r>
              <a:rPr lang="ru-RU" sz="1800" dirty="0" smtClean="0">
                <a:solidFill>
                  <a:schemeClr val="tx2"/>
                </a:solidFill>
              </a:rPr>
              <a:t>Самооценка ребенка становится устойчивой. Появляется возможность адекватно оценивать свои достоинства и недостатки.</a:t>
            </a:r>
          </a:p>
          <a:p>
            <a:r>
              <a:rPr lang="ru-RU" sz="1800" dirty="0" smtClean="0">
                <a:solidFill>
                  <a:schemeClr val="tx2"/>
                </a:solidFill>
              </a:rPr>
              <a:t>Обостряется критическое отношения к себе, которое активизирует потребность в общей положительной оценке своей личности другими людьми, прежде всего взрослыми.</a:t>
            </a:r>
          </a:p>
          <a:p>
            <a:r>
              <a:rPr lang="ru-RU" sz="1800" dirty="0" smtClean="0">
                <a:solidFill>
                  <a:schemeClr val="tx2"/>
                </a:solidFill>
              </a:rPr>
              <a:t>Появляется глубокий интерес к своему внутреннему миру. Дети легко включаются в беседы о прошлом и будущем, пытаются анализировать происходящие в них изменения, размышляют о своих способностях и возможностях.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09" y="1714488"/>
            <a:ext cx="8044879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ПОДРОСТКОВЫЙ ВОЗРАСТ (11-15лет)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7816952" cy="38112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Перестройка организма ребенка- </a:t>
            </a:r>
            <a:r>
              <a:rPr lang="ru-RU" dirty="0" smtClean="0">
                <a:solidFill>
                  <a:srgbClr val="FF0000"/>
                </a:solidFill>
              </a:rPr>
              <a:t>половое созревание;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Границы этого периода достаточно не определенны;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Протекает трудно и для ребенка, и для близких взрослых.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Подростковый возраст называют затянувшимся кризисом.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ЧУВСТВО ВЗРОСЛОСТИ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Отношение подростка к себе как  к взрослому и осознание себя в какой-то мере взрослым человеком.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Центральное новообразование младшего подросткового возраста (11-13лет).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Особая форма самосознания, не жестко связанная с процессом полового созревания.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643050"/>
            <a:ext cx="8402069" cy="5666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проявляется </a:t>
            </a:r>
            <a:r>
              <a:rPr lang="ru-RU" dirty="0" err="1" smtClean="0"/>
              <a:t>чучтво</a:t>
            </a:r>
            <a:r>
              <a:rPr lang="ru-RU" dirty="0" smtClean="0"/>
              <a:t> взрослости подростка?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7829576" cy="38827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Желание, чтобы все – и взрослые и сверстники – относились к нему не как к маленькому, а как взрослому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2071670" y="4286256"/>
            <a:ext cx="6500858" cy="2214578"/>
          </a:xfrm>
          <a:prstGeom prst="cloudCallout">
            <a:avLst>
              <a:gd name="adj1" fmla="val -30584"/>
              <a:gd name="adj2" fmla="val -537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Претендует на равноправие к отношениях со взрослыми и идет на конфликты, отстаивая свою «взрослую»точку зрения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7931224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*Стремление к самостоятельности, желание  оградить некоторые стороны своей жизни от вмешательства родителей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* Появляются собственные вкусы, взгляды, оценки, собственные линии поведения</a:t>
            </a:r>
          </a:p>
        </p:txBody>
      </p:sp>
      <p:sp>
        <p:nvSpPr>
          <p:cNvPr id="4" name="Выноска-облако 3"/>
          <p:cNvSpPr/>
          <p:nvPr/>
        </p:nvSpPr>
        <p:spPr>
          <a:xfrm>
            <a:off x="2857488" y="2786058"/>
            <a:ext cx="5072098" cy="1643074"/>
          </a:xfrm>
          <a:prstGeom prst="cloudCallout">
            <a:avLst>
              <a:gd name="adj1" fmla="val -39794"/>
              <a:gd name="adj2" fmla="val -55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Вопросы внешности, отношение со сверстниками, иногда учебы </a:t>
            </a:r>
            <a:endParaRPr lang="ru-RU" sz="2400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3071802" y="5429240"/>
            <a:ext cx="4286280" cy="1428760"/>
          </a:xfrm>
          <a:prstGeom prst="cloudCallout">
            <a:avLst>
              <a:gd name="adj1" fmla="val -50965"/>
              <a:gd name="adj2" fmla="val -58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Все нестабильно, взгляды могут </a:t>
            </a:r>
            <a:r>
              <a:rPr lang="ru-RU" dirty="0" smtClean="0"/>
              <a:t>изменяться  через неделю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изиол взросление и его влияние на формир познав и личн кач-в ребенка в 4 к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Физиол взросление и его влияние на формир познав и личн кач-в ребенка в 4 кл</Template>
  <TotalTime>154</TotalTime>
  <Words>492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Физиол взросление и его влияние на формир познав и личн кач-в ребенка в 4 кл</vt:lpstr>
      <vt:lpstr>ФИЗИОЛОГИЧЕСКОЕ ВЗРОСЛЕНИЯ И ЕГО ВЛИЯНИЕ НА ФОРМИРОВАНИЕ ПОЗНАВАТЕЛЬНЫХ И ЛИЧНОСТНЫХ КАЧЕСТВ РЕБЕНКА </vt:lpstr>
      <vt:lpstr>Слайд 2</vt:lpstr>
      <vt:lpstr>Слайд 3</vt:lpstr>
      <vt:lpstr>Слайд 4</vt:lpstr>
      <vt:lpstr>Слайд 5</vt:lpstr>
      <vt:lpstr>ПОДРОСТКОВЫЙ ВОЗРАСТ (11-15лет)</vt:lpstr>
      <vt:lpstr>ЧУВСТВО ВЗРОСЛОСТИ -</vt:lpstr>
      <vt:lpstr>Как проявляется чучтво взрослости подростка?</vt:lpstr>
      <vt:lpstr>Слайд 9</vt:lpstr>
      <vt:lpstr>Слайд 10</vt:lpstr>
      <vt:lpstr>Слайд 11</vt:lpstr>
      <vt:lpstr>Рекомендации родителям:</vt:lpstr>
      <vt:lpstr>Спасибо за внимание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20</cp:revision>
  <dcterms:created xsi:type="dcterms:W3CDTF">2015-09-09T06:37:52Z</dcterms:created>
  <dcterms:modified xsi:type="dcterms:W3CDTF">2021-03-01T08:43:01Z</dcterms:modified>
</cp:coreProperties>
</file>