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2928934"/>
            <a:ext cx="6120756" cy="11891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/>
              <a:t>Урок ОРКСЭ </a:t>
            </a:r>
            <a:br>
              <a:rPr lang="ru-RU" sz="8000" dirty="0" smtClean="0"/>
            </a:br>
            <a:r>
              <a:rPr lang="ru-RU" sz="8000" dirty="0" smtClean="0"/>
              <a:t>в 4 «А» классе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7360" y="4572008"/>
            <a:ext cx="7406640" cy="1752600"/>
          </a:xfrm>
        </p:spPr>
        <p:txBody>
          <a:bodyPr/>
          <a:lstStyle/>
          <a:p>
            <a:pPr algn="r"/>
            <a:r>
              <a:rPr lang="ru-RU" b="1" dirty="0" smtClean="0"/>
              <a:t>учитель начальных классов: </a:t>
            </a:r>
          </a:p>
          <a:p>
            <a:pPr algn="r"/>
            <a:r>
              <a:rPr lang="ru-RU" dirty="0" err="1" smtClean="0"/>
              <a:t>Аверина</a:t>
            </a:r>
            <a:r>
              <a:rPr lang="ru-RU" dirty="0" smtClean="0"/>
              <a:t> Татьяна Григорьевна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Притча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8286776" cy="614364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Давным-давно жил в горах богатый человек. Имел он огромную отару овец и столько же друзей. </a:t>
            </a:r>
          </a:p>
          <a:p>
            <a:pPr>
              <a:buNone/>
            </a:pPr>
            <a:r>
              <a:rPr lang="ru-RU" dirty="0" smtClean="0"/>
              <a:t>Однажды к нему в дом пришла беда. В его овчарню в одну из ночей проникли воры и угнали всех овец. </a:t>
            </a:r>
          </a:p>
          <a:p>
            <a:pPr>
              <a:buNone/>
            </a:pPr>
            <a:r>
              <a:rPr lang="ru-RU" dirty="0" smtClean="0"/>
              <a:t>Когда на утро хозяин пришёл в овчарню, чтобы выгнать своё стадо на выпас, ни одной овцы там не оказалось. Хозяин овчарни тяжело вздохнул и заплакал. Весь его многолетний труд был напрасен, а семья в одну ночь стала нищей. </a:t>
            </a:r>
          </a:p>
          <a:p>
            <a:pPr>
              <a:buNone/>
            </a:pPr>
            <a:r>
              <a:rPr lang="ru-RU" dirty="0" smtClean="0"/>
              <a:t>Вскоре вся округа узнала о том, какая беда приключилась с хозяином овчарни. Прошёл ещё один день и на заре хозяин увидел облачко пыли на дороге. Оно всё увеличивалось и увеличивалось. Вскоре он мог разглядеть и людей в облаке пыли. Это были его друзья. </a:t>
            </a:r>
          </a:p>
          <a:p>
            <a:pPr>
              <a:buNone/>
            </a:pPr>
            <a:r>
              <a:rPr lang="ru-RU" dirty="0" smtClean="0"/>
              <a:t>Каждый из его друзей шёл не с пустыми руками, а вёл за собой маленькое стадо овец. Когда они все вошли к нему во двор, он понял, что друзья пришли ему помочь. </a:t>
            </a:r>
          </a:p>
          <a:p>
            <a:pPr>
              <a:buNone/>
            </a:pPr>
            <a:r>
              <a:rPr lang="ru-RU" dirty="0" smtClean="0"/>
              <a:t>С тех пор его стадо стало в несколько раз больше прежнего. Каждый раз, по утрам, когда он шёл выгонять своё стадо, он вспоминал глаза своих друзей, которые спасли жизнь его семьи.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i="1" u="sng" dirty="0" smtClean="0">
                <a:solidFill>
                  <a:schemeClr val="tx1"/>
                </a:solidFill>
              </a:rPr>
              <a:t>Отара </a:t>
            </a:r>
            <a:r>
              <a:rPr lang="ru-RU" sz="5400" i="1" dirty="0" smtClean="0">
                <a:solidFill>
                  <a:schemeClr val="tx1"/>
                </a:solidFill>
              </a:rPr>
              <a:t>– </a:t>
            </a:r>
            <a:r>
              <a:rPr lang="ru-RU" sz="5400" dirty="0" smtClean="0">
                <a:solidFill>
                  <a:schemeClr val="tx1"/>
                </a:solidFill>
              </a:rPr>
              <a:t>стадо овец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1461566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285860"/>
            <a:ext cx="5461019" cy="546101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115328" cy="1143000"/>
          </a:xfrm>
        </p:spPr>
        <p:txBody>
          <a:bodyPr>
            <a:noAutofit/>
          </a:bodyPr>
          <a:lstStyle/>
          <a:p>
            <a:pPr algn="ctr"/>
            <a:r>
              <a:rPr lang="ru-RU" sz="3600" i="1" u="sng" dirty="0" smtClean="0">
                <a:solidFill>
                  <a:schemeClr val="tx1"/>
                </a:solidFill>
              </a:rPr>
              <a:t>Овчарня</a:t>
            </a:r>
            <a:r>
              <a:rPr lang="ru-RU" sz="3600" i="1" dirty="0" smtClean="0">
                <a:solidFill>
                  <a:schemeClr val="tx1"/>
                </a:solidFill>
              </a:rPr>
              <a:t> – </a:t>
            </a:r>
            <a:r>
              <a:rPr lang="ru-RU" sz="3600" i="1" dirty="0" smtClean="0">
                <a:solidFill>
                  <a:schemeClr val="tx1"/>
                </a:solidFill>
              </a:rPr>
              <a:t/>
            </a:r>
            <a:br>
              <a:rPr lang="ru-RU" sz="3600" i="1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помещение </a:t>
            </a:r>
            <a:r>
              <a:rPr lang="ru-RU" sz="3600" dirty="0" smtClean="0">
                <a:solidFill>
                  <a:schemeClr val="tx1"/>
                </a:solidFill>
              </a:rPr>
              <a:t>для содержания овец</a:t>
            </a:r>
            <a:r>
              <a:rPr lang="ru-RU" sz="3600" i="1" dirty="0" smtClean="0">
                <a:solidFill>
                  <a:schemeClr val="tx1"/>
                </a:solidFill>
              </a:rPr>
              <a:t>.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785926"/>
            <a:ext cx="7239000" cy="484358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Не имей 100 рублей, а имей 100 друзей</a:t>
            </a:r>
            <a:endParaRPr lang="ru-RU" sz="6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Тема урока</a:t>
            </a:r>
            <a:r>
              <a:rPr lang="ru-RU" sz="8000" dirty="0" smtClean="0"/>
              <a:t>:</a:t>
            </a:r>
          </a:p>
          <a:p>
            <a:pPr algn="ctr">
              <a:buNone/>
            </a:pPr>
            <a:r>
              <a:rPr lang="ru-RU" sz="8000" dirty="0" smtClean="0">
                <a:solidFill>
                  <a:srgbClr val="C00000"/>
                </a:solidFill>
              </a:rPr>
              <a:t>Дружба</a:t>
            </a:r>
            <a:endParaRPr lang="ru-RU" sz="8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7467600" cy="568815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Дружба </a:t>
            </a:r>
            <a:r>
              <a:rPr lang="ru-RU" sz="4000" dirty="0" smtClean="0">
                <a:solidFill>
                  <a:srgbClr val="002060"/>
                </a:solidFill>
              </a:rPr>
              <a:t>связанна с доверием, она приносит радость и уважение, у друзей возникают положительные желания и эмоции. Дружбу надо беречь, активно за нее </a:t>
            </a:r>
            <a:r>
              <a:rPr lang="ru-RU" sz="4000" dirty="0" smtClean="0">
                <a:solidFill>
                  <a:srgbClr val="002060"/>
                </a:solidFill>
              </a:rPr>
              <a:t>бороться.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«Класс дружбы»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фото\фото\Даша\Новая папка (2)\IMG_83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285860"/>
            <a:ext cx="8844487" cy="50720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</a:rPr>
              <a:t>Рефлексия</a:t>
            </a:r>
            <a:endParaRPr lang="ru-RU" sz="6600" b="1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928934"/>
            <a:ext cx="2071702" cy="1953992"/>
          </a:xfrm>
        </p:spPr>
      </p:pic>
      <p:pic>
        <p:nvPicPr>
          <p:cNvPr id="5" name="Рисунок 4" descr="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42" y="4857760"/>
            <a:ext cx="1964942" cy="2000240"/>
          </a:xfrm>
          <a:prstGeom prst="rect">
            <a:avLst/>
          </a:prstGeom>
        </p:spPr>
      </p:pic>
      <p:pic>
        <p:nvPicPr>
          <p:cNvPr id="6" name="Рисунок 5" descr="1231284_1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736" y="1214422"/>
            <a:ext cx="1929248" cy="17906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71736" y="1357298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настроение отличное, 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на </a:t>
            </a:r>
            <a:r>
              <a:rPr lang="ru-RU" sz="3200" dirty="0" smtClean="0">
                <a:solidFill>
                  <a:srgbClr val="FF0000"/>
                </a:solidFill>
              </a:rPr>
              <a:t>уроке чувствовали себя комфортно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3174" y="3214686"/>
            <a:ext cx="63579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что-то осталось непонятым,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есть </a:t>
            </a:r>
            <a:r>
              <a:rPr lang="ru-RU" sz="2800" dirty="0" smtClean="0">
                <a:solidFill>
                  <a:srgbClr val="002060"/>
                </a:solidFill>
              </a:rPr>
              <a:t>какие-то вопросы, заставляющие задуматься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6050" y="5286388"/>
            <a:ext cx="50720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грустное настроение, недоволен уроком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</TotalTime>
  <Words>291</Words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Урок ОРКСЭ  в 4 «А» классе </vt:lpstr>
      <vt:lpstr>Притча</vt:lpstr>
      <vt:lpstr>Отара – стадо овец</vt:lpstr>
      <vt:lpstr>Овчарня –  помещение для содержания овец. </vt:lpstr>
      <vt:lpstr>Слайд 5</vt:lpstr>
      <vt:lpstr>Слайд 6</vt:lpstr>
      <vt:lpstr>Слайд 7</vt:lpstr>
      <vt:lpstr>«Класс дружбы» </vt:lpstr>
      <vt:lpstr>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ОРКСЭ  в 4 «А» классе </dc:title>
  <dc:creator>начальная</dc:creator>
  <cp:lastModifiedBy>Пользователь Windows</cp:lastModifiedBy>
  <cp:revision>3</cp:revision>
  <dcterms:created xsi:type="dcterms:W3CDTF">2020-11-19T13:56:58Z</dcterms:created>
  <dcterms:modified xsi:type="dcterms:W3CDTF">2020-11-19T14:26:31Z</dcterms:modified>
</cp:coreProperties>
</file>