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0" r:id="rId4"/>
    <p:sldId id="258" r:id="rId5"/>
    <p:sldId id="262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DDDDDD"/>
    <a:srgbClr val="99CCFF"/>
    <a:srgbClr val="FFFFFF"/>
    <a:srgbClr val="3399FF"/>
    <a:srgbClr val="FFFF6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84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F13A-9746-411D-81B7-EAB213562F2F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ADE4-F99B-4110-B269-6DEB90D5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F13A-9746-411D-81B7-EAB213562F2F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ADE4-F99B-4110-B269-6DEB90D5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06376"/>
            <a:ext cx="222885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06376"/>
            <a:ext cx="652145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F13A-9746-411D-81B7-EAB213562F2F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ADE4-F99B-4110-B269-6DEB90D5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F13A-9746-411D-81B7-EAB213562F2F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ADE4-F99B-4110-B269-6DEB90D5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F13A-9746-411D-81B7-EAB213562F2F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ADE4-F99B-4110-B269-6DEB90D5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200152"/>
            <a:ext cx="437515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200152"/>
            <a:ext cx="437515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F13A-9746-411D-81B7-EAB213562F2F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ADE4-F99B-4110-B269-6DEB90D5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3" y="1535114"/>
            <a:ext cx="437859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F13A-9746-411D-81B7-EAB213562F2F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ADE4-F99B-4110-B269-6DEB90D5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F13A-9746-411D-81B7-EAB213562F2F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ADE4-F99B-4110-B269-6DEB90D5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F13A-9746-411D-81B7-EAB213562F2F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ADE4-F99B-4110-B269-6DEB90D5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F13A-9746-411D-81B7-EAB213562F2F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ADE4-F99B-4110-B269-6DEB90D5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F13A-9746-411D-81B7-EAB213562F2F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ADE4-F99B-4110-B269-6DEB90D5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DF13A-9746-411D-81B7-EAB213562F2F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9ADE4-F99B-4110-B269-6DEB90D5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quote-2020-05-13-1589394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24042" y="4000504"/>
            <a:ext cx="5830620" cy="28315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Команда «Девчата»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Демченко Наталья, 5 класс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Гагарина Анастасия, 6 класс</a:t>
            </a:r>
          </a:p>
          <a:p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Старцева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Виктория, 6 класс</a:t>
            </a:r>
          </a:p>
          <a:p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Нетесова</a:t>
            </a:r>
            <a:r>
              <a:rPr lang="ru-RU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Алёна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6 класс</a:t>
            </a:r>
          </a:p>
          <a:p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User\Documents\quote-2020-05-27-1590580847.jpg"/>
          <p:cNvPicPr>
            <a:picLocks noChangeAspect="1" noChangeArrowheads="1"/>
          </p:cNvPicPr>
          <p:nvPr/>
        </p:nvPicPr>
        <p:blipFill>
          <a:blip r:embed="rId2"/>
          <a:srcRect b="86459"/>
          <a:stretch>
            <a:fillRect/>
          </a:stretch>
        </p:blipFill>
        <p:spPr bwMode="auto">
          <a:xfrm>
            <a:off x="0" y="0"/>
            <a:ext cx="9899374" cy="9286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38752" y="1000108"/>
            <a:ext cx="4524372" cy="3139321"/>
          </a:xfrm>
          <a:prstGeom prst="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Bahnschrift SemiBold" pitchFamily="34" charset="0"/>
              </a:rPr>
              <a:t>Петергоф — это дворцово-парковый ансамбль на южном берегу Финского залива. Наряду с другими архитектурными памятниками является визитной карточкой Санкт-Петербурга и частью Всемирного наследия ЮНЕСКО.</a:t>
            </a:r>
          </a:p>
          <a:p>
            <a:r>
              <a:rPr lang="ru-RU" dirty="0" smtClean="0">
                <a:solidFill>
                  <a:schemeClr val="bg1"/>
                </a:solidFill>
                <a:latin typeface="Bahnschrift SemiBold" pitchFamily="34" charset="0"/>
              </a:rPr>
              <a:t>Лучшее время для посещения Петергофа — конец весны и лето, когда работают фонтаны. Их там 147 — это одна из крупнейших фонтанных систем в мире.</a:t>
            </a:r>
            <a:endParaRPr lang="ru-RU" dirty="0" smtClean="0">
              <a:latin typeface="Bahnschrift SemiBold" pitchFamily="34" charset="0"/>
            </a:endParaRPr>
          </a:p>
        </p:txBody>
      </p:sp>
      <p:pic>
        <p:nvPicPr>
          <p:cNvPr id="23556" name="Picture 4" descr="C:\Users\User\Documents\40678421632_b92561cddd_k-1_1526476659-630x3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54" y="1000107"/>
            <a:ext cx="4929222" cy="2464611"/>
          </a:xfrm>
          <a:prstGeom prst="rect">
            <a:avLst/>
          </a:prstGeom>
          <a:solidFill>
            <a:srgbClr val="969696">
              <a:alpha val="47059"/>
            </a:srgbClr>
          </a:solidFill>
        </p:spPr>
      </p:pic>
      <p:sp>
        <p:nvSpPr>
          <p:cNvPr id="9" name="Прямоугольник 8"/>
          <p:cNvSpPr/>
          <p:nvPr/>
        </p:nvSpPr>
        <p:spPr>
          <a:xfrm>
            <a:off x="166654" y="3714752"/>
            <a:ext cx="4857784" cy="2862322"/>
          </a:xfrm>
          <a:prstGeom prst="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Bahnschrift SemiBold" pitchFamily="34" charset="0"/>
              </a:rPr>
              <a:t>В память о Сталинградской битве Мамаев курган превращён в мемориальный комплекс, сердцем которого является скульптура «Родина-мать зовёт!». Её общая высота — 85 метров. Мамаев курган пропитан исторической болью: там похоронено свыше 35 000 защитников Сталинграда. Лучшее место, чтобы рассказать детям о войне, и показать, как прекрасен мир без неё.</a:t>
            </a:r>
            <a:endParaRPr lang="ru-RU" dirty="0" smtClean="0">
              <a:latin typeface="Bahnschrift SemiBold" pitchFamily="34" charset="0"/>
            </a:endParaRPr>
          </a:p>
        </p:txBody>
      </p:sp>
      <p:pic>
        <p:nvPicPr>
          <p:cNvPr id="23557" name="Picture 5" descr="C:\Users\User\Documents\37101613445_5c1804923e_k-1_1526477970-630x3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7314" y="4286256"/>
            <a:ext cx="4572032" cy="228601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738290" y="3071810"/>
            <a:ext cx="3336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  <a:latin typeface="Bahnschrift SemiBold" pitchFamily="34" charset="0"/>
              </a:rPr>
              <a:t>1. Петергоф, Санкт-Петербург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167314" y="6215082"/>
            <a:ext cx="3183885" cy="369332"/>
          </a:xfrm>
          <a:prstGeom prst="rect">
            <a:avLst/>
          </a:prstGeom>
          <a:solidFill>
            <a:srgbClr val="969696">
              <a:alpha val="47059"/>
            </a:srgbClr>
          </a:solidFill>
        </p:spPr>
        <p:txBody>
          <a:bodyPr wrap="none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  <a:latin typeface="Bahnschrift SemiBold" pitchFamily="34" charset="0"/>
              </a:rPr>
              <a:t>2. Мамаев курган, Волгоград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User\Documents\quote-2020-05-27-1590580847.jpg"/>
          <p:cNvPicPr>
            <a:picLocks noChangeAspect="1" noChangeArrowheads="1"/>
          </p:cNvPicPr>
          <p:nvPr/>
        </p:nvPicPr>
        <p:blipFill>
          <a:blip r:embed="rId2"/>
          <a:srcRect b="86459"/>
          <a:stretch>
            <a:fillRect/>
          </a:stretch>
        </p:blipFill>
        <p:spPr bwMode="auto">
          <a:xfrm>
            <a:off x="0" y="0"/>
            <a:ext cx="9899374" cy="9286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8092" y="4000504"/>
            <a:ext cx="4214842" cy="2585323"/>
          </a:xfrm>
          <a:prstGeom prst="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u="sng" dirty="0" err="1" smtClean="0">
                <a:solidFill>
                  <a:schemeClr val="bg1"/>
                </a:solidFill>
                <a:latin typeface="Bahnschrift SemiBold" pitchFamily="34" charset="0"/>
              </a:rPr>
              <a:t>Кучерлинские</a:t>
            </a:r>
            <a:r>
              <a:rPr lang="ru-RU" u="sng" dirty="0" smtClean="0">
                <a:solidFill>
                  <a:schemeClr val="bg1"/>
                </a:solidFill>
                <a:latin typeface="Bahnschrift SemiBold" pitchFamily="34" charset="0"/>
              </a:rPr>
              <a:t> озёра </a:t>
            </a:r>
            <a:r>
              <a:rPr lang="ru-RU" dirty="0" smtClean="0">
                <a:solidFill>
                  <a:schemeClr val="bg1"/>
                </a:solidFill>
                <a:latin typeface="Bahnschrift SemiBold" pitchFamily="34" charset="0"/>
              </a:rPr>
              <a:t>— это три водоёма в </a:t>
            </a:r>
            <a:r>
              <a:rPr lang="ru-RU" dirty="0" err="1" smtClean="0">
                <a:solidFill>
                  <a:schemeClr val="bg1"/>
                </a:solidFill>
                <a:latin typeface="Bahnschrift SemiBold" pitchFamily="34" charset="0"/>
              </a:rPr>
              <a:t>Усть-Коксинском</a:t>
            </a:r>
            <a:r>
              <a:rPr lang="ru-RU" dirty="0" smtClean="0">
                <a:solidFill>
                  <a:schemeClr val="bg1"/>
                </a:solidFill>
                <a:latin typeface="Bahnschrift SemiBold" pitchFamily="34" charset="0"/>
              </a:rPr>
              <a:t> районе Республики Алтай. Самый большой и живописный из них находится на высоте 1 790 метров. Изумрудные воды ледниковых озёр и девственная природа захватывают дух!</a:t>
            </a:r>
          </a:p>
          <a:p>
            <a:r>
              <a:rPr lang="ru-RU" dirty="0" err="1" smtClean="0">
                <a:solidFill>
                  <a:schemeClr val="bg1"/>
                </a:solidFill>
                <a:latin typeface="Bahnschrift SemiBold" pitchFamily="34" charset="0"/>
              </a:rPr>
              <a:t>Кучерлинские</a:t>
            </a:r>
            <a:r>
              <a:rPr lang="ru-RU" dirty="0" smtClean="0">
                <a:solidFill>
                  <a:schemeClr val="bg1"/>
                </a:solidFill>
                <a:latin typeface="Bahnschrift SemiBold" pitchFamily="34" charset="0"/>
              </a:rPr>
              <a:t> озёра открыты для посещения с мая по сентябрь.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95942" y="1142984"/>
            <a:ext cx="4000528" cy="2585323"/>
          </a:xfrm>
          <a:prstGeom prst="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Bahnschrift SemiBold" pitchFamily="34" charset="0"/>
              </a:rPr>
              <a:t>Байкал уникален — это самое глубокое на планете и самое чистое в стране озеро. Здесь вы сможете насладиться огромным количеством эндемиков и головокружительными пейзажами.</a:t>
            </a:r>
          </a:p>
          <a:p>
            <a:r>
              <a:rPr lang="ru-RU" dirty="0" smtClean="0">
                <a:solidFill>
                  <a:schemeClr val="bg1"/>
                </a:solidFill>
                <a:latin typeface="Bahnschrift SemiBold" pitchFamily="34" charset="0"/>
              </a:rPr>
              <a:t>Наиболее благоприятное время для посещения Байкала — с мая по октябрь</a:t>
            </a:r>
          </a:p>
        </p:txBody>
      </p:sp>
      <p:pic>
        <p:nvPicPr>
          <p:cNvPr id="24578" name="Picture 2" descr="C:\Users\User\Documents\Untitled_05_1445948461-630x3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2" y="4000504"/>
            <a:ext cx="5214953" cy="260747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24372" y="4000504"/>
            <a:ext cx="3139001" cy="369332"/>
          </a:xfrm>
          <a:prstGeom prst="rect">
            <a:avLst/>
          </a:prstGeom>
          <a:solidFill>
            <a:srgbClr val="969696">
              <a:alpha val="43922"/>
            </a:srgbClr>
          </a:solidFill>
        </p:spPr>
        <p:txBody>
          <a:bodyPr wrap="none">
            <a:spAutoFit/>
          </a:bodyPr>
          <a:lstStyle/>
          <a:p>
            <a:r>
              <a:rPr lang="ru-RU" u="sng" dirty="0" err="1" smtClean="0">
                <a:solidFill>
                  <a:schemeClr val="bg1"/>
                </a:solidFill>
                <a:latin typeface="Bahnschrift SemiBold" pitchFamily="34" charset="0"/>
              </a:rPr>
              <a:t>Кучерлинские</a:t>
            </a:r>
            <a:r>
              <a:rPr lang="ru-RU" u="sng" dirty="0" smtClean="0">
                <a:solidFill>
                  <a:schemeClr val="bg1"/>
                </a:solidFill>
                <a:latin typeface="Bahnschrift SemiBold" pitchFamily="34" charset="0"/>
              </a:rPr>
              <a:t> озёра, Алтай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4579" name="Picture 3" descr="C:\Users\User\Documents\image001_1526493956-e1526558543574-630x3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092" y="1142984"/>
            <a:ext cx="5214974" cy="260748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66720" y="1214422"/>
            <a:ext cx="4035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solidFill>
                  <a:schemeClr val="tx2"/>
                </a:solidFill>
                <a:latin typeface="Bahnschrift SemiBold" pitchFamily="34" charset="0"/>
              </a:rPr>
              <a:t>Байкал, Бурятия/Иркутская область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User\Documents\quote-2020-05-27-1590580847.jpg"/>
          <p:cNvPicPr>
            <a:picLocks noChangeAspect="1" noChangeArrowheads="1"/>
          </p:cNvPicPr>
          <p:nvPr/>
        </p:nvPicPr>
        <p:blipFill>
          <a:blip r:embed="rId2"/>
          <a:srcRect b="86459"/>
          <a:stretch>
            <a:fillRect/>
          </a:stretch>
        </p:blipFill>
        <p:spPr bwMode="auto">
          <a:xfrm>
            <a:off x="0" y="0"/>
            <a:ext cx="9899374" cy="9286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6654" y="4071942"/>
            <a:ext cx="4572032" cy="2585323"/>
          </a:xfrm>
          <a:prstGeom prst="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Bahnschrift SemiBold" pitchFamily="34" charset="0"/>
              </a:rPr>
              <a:t>Тятя (в переводе с японского — «отец-гора») — это действующий вулкан на острове Кунашир, часть Курильского заповедника. Тятя считается одним из самых красивых вулканов, после Фудзиямы и Везувия. Его стоит посетить, чтобы ощутить мощь природы. Ещё в заповеднике можно насладиться красотой редких растений и животных.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38818" y="1071546"/>
            <a:ext cx="4000528" cy="2585323"/>
          </a:xfrm>
          <a:prstGeom prst="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Bahnschrift SemiBold" pitchFamily="34" charset="0"/>
              </a:rPr>
              <a:t>Долина гейзеров — это одно из самых крупных в мире полей с подземными горячими источниками. 90 гейзеров и 110 термальных источников на четырёх квадратных километрах. Удивительное по красоте зрелище!</a:t>
            </a:r>
          </a:p>
          <a:p>
            <a:r>
              <a:rPr lang="ru-RU" dirty="0" smtClean="0">
                <a:solidFill>
                  <a:schemeClr val="bg1"/>
                </a:solidFill>
                <a:latin typeface="Bahnschrift SemiBold" pitchFamily="34" charset="0"/>
              </a:rPr>
              <a:t>Её посещение ограничено (только в составе организованной группы).</a:t>
            </a:r>
          </a:p>
        </p:txBody>
      </p:sp>
      <p:pic>
        <p:nvPicPr>
          <p:cNvPr id="25602" name="Picture 2" descr="C:\Users\User\Documents\54c54e11b84cc78b9307a25dd587571b_1526494169-e1526558607796-630x3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54" y="1071546"/>
            <a:ext cx="5429288" cy="272326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809596" y="1142984"/>
            <a:ext cx="3911648" cy="369332"/>
          </a:xfrm>
          <a:prstGeom prst="rect">
            <a:avLst/>
          </a:prstGeom>
          <a:solidFill>
            <a:srgbClr val="969696">
              <a:alpha val="34902"/>
            </a:srgbClr>
          </a:solidFill>
        </p:spPr>
        <p:txBody>
          <a:bodyPr wrap="none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  <a:latin typeface="Bahnschrift SemiBold" pitchFamily="34" charset="0"/>
              </a:rPr>
              <a:t>Долина гейзеров, Камчатский край</a:t>
            </a:r>
            <a:endParaRPr lang="ru-RU" u="sng" dirty="0"/>
          </a:p>
        </p:txBody>
      </p:sp>
      <p:pic>
        <p:nvPicPr>
          <p:cNvPr id="25603" name="Picture 3" descr="C:\Users\User\Documents\vulkan_tyatya_kurily_07_1526493556-630x315.jpg"/>
          <p:cNvPicPr>
            <a:picLocks noChangeAspect="1" noChangeArrowheads="1"/>
          </p:cNvPicPr>
          <p:nvPr/>
        </p:nvPicPr>
        <p:blipFill>
          <a:blip r:embed="rId4"/>
          <a:srcRect l="10390"/>
          <a:stretch>
            <a:fillRect/>
          </a:stretch>
        </p:blipFill>
        <p:spPr bwMode="auto">
          <a:xfrm>
            <a:off x="4810124" y="3964784"/>
            <a:ext cx="4929222" cy="275036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881694" y="4500570"/>
            <a:ext cx="3036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  <a:latin typeface="Bahnschrift SemiBold" pitchFamily="34" charset="0"/>
              </a:rPr>
              <a:t>Тятя, Сахалинская область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User\Documents\quote-2020-05-27-1590580847.jpg"/>
          <p:cNvPicPr>
            <a:picLocks noChangeAspect="1" noChangeArrowheads="1"/>
          </p:cNvPicPr>
          <p:nvPr/>
        </p:nvPicPr>
        <p:blipFill>
          <a:blip r:embed="rId2"/>
          <a:srcRect b="86459"/>
          <a:stretch>
            <a:fillRect/>
          </a:stretch>
        </p:blipFill>
        <p:spPr bwMode="auto">
          <a:xfrm>
            <a:off x="0" y="0"/>
            <a:ext cx="9899374" cy="9286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6654" y="3929066"/>
            <a:ext cx="4786346" cy="2862322"/>
          </a:xfrm>
          <a:prstGeom prst="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Bahnschrift SemiBold" pitchFamily="34" charset="0"/>
              </a:rPr>
              <a:t>Оймякон — село на востоке республики Якутия. Это самое суровое место, где проживают люди. Температура зимой опускается там до минус 50–60 градусов. Абсолютный официально зафиксированный минимум температуры  составляет –64,3 °C.  Летом в Оймяконе, напротив, очень жарко. Воздух прогревается до +30, а с 24 мая по 21 июля в посёлке можно лицезреть белые ночи.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38818" y="1071546"/>
            <a:ext cx="4000528" cy="2862322"/>
          </a:xfrm>
          <a:prstGeom prst="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Bahnschrift SemiBold" pitchFamily="34" charset="0"/>
              </a:rPr>
              <a:t>Сталактиты, сталагмиты, огромные гроты с ледяными узорами и кристально чистые озёра — всё это </a:t>
            </a:r>
            <a:r>
              <a:rPr lang="ru-RU" dirty="0" err="1" smtClean="0">
                <a:solidFill>
                  <a:schemeClr val="bg1"/>
                </a:solidFill>
                <a:latin typeface="Bahnschrift SemiBold" pitchFamily="34" charset="0"/>
              </a:rPr>
              <a:t>Кунгурская</a:t>
            </a:r>
            <a:r>
              <a:rPr lang="ru-RU" dirty="0" smtClean="0">
                <a:solidFill>
                  <a:schemeClr val="bg1"/>
                </a:solidFill>
                <a:latin typeface="Bahnschrift SemiBold" pitchFamily="34" charset="0"/>
              </a:rPr>
              <a:t> пещера. Она расположена на окраине города Кунгур, что в сотне километров от Перми. Возраст пещеры около 10–12 тысяч лет, а первые письменные упоминания о ней встречаются с XVIII века. </a:t>
            </a:r>
          </a:p>
        </p:txBody>
      </p:sp>
      <p:pic>
        <p:nvPicPr>
          <p:cNvPr id="26626" name="Picture 2" descr="C:\Users\User\Documents\kun3_1526490056-630x3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54" y="1071546"/>
            <a:ext cx="5524504" cy="276225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952472" y="1142984"/>
            <a:ext cx="3937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err="1" smtClean="0">
                <a:solidFill>
                  <a:schemeClr val="bg1"/>
                </a:solidFill>
                <a:latin typeface="Bahnschrift SemiBold" pitchFamily="34" charset="0"/>
              </a:rPr>
              <a:t>Кунгурская</a:t>
            </a:r>
            <a:r>
              <a:rPr lang="ru-RU" u="sng" dirty="0" smtClean="0">
                <a:solidFill>
                  <a:schemeClr val="bg1"/>
                </a:solidFill>
                <a:latin typeface="Bahnschrift SemiBold" pitchFamily="34" charset="0"/>
              </a:rPr>
              <a:t> пещера, Пермский край</a:t>
            </a:r>
          </a:p>
        </p:txBody>
      </p:sp>
      <p:pic>
        <p:nvPicPr>
          <p:cNvPr id="26627" name="Picture 3" descr="C:\Users\User\Documents\Oymyakon_1526492906-630x3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4440" y="4071942"/>
            <a:ext cx="4714906" cy="264320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810388" y="4143380"/>
            <a:ext cx="1952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solidFill>
                  <a:schemeClr val="tx2"/>
                </a:solidFill>
                <a:latin typeface="Bahnschrift SemiBold" pitchFamily="34" charset="0"/>
              </a:rPr>
              <a:t>Оймякон, Якутия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User\Documents\quote-2020-05-27-1590580847.jpg"/>
          <p:cNvPicPr>
            <a:picLocks noChangeAspect="1" noChangeArrowheads="1"/>
          </p:cNvPicPr>
          <p:nvPr/>
        </p:nvPicPr>
        <p:blipFill>
          <a:blip r:embed="rId2"/>
          <a:srcRect b="86459"/>
          <a:stretch>
            <a:fillRect/>
          </a:stretch>
        </p:blipFill>
        <p:spPr bwMode="auto">
          <a:xfrm>
            <a:off x="0" y="0"/>
            <a:ext cx="9899374" cy="9286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8092" y="4071942"/>
            <a:ext cx="4071966" cy="2585323"/>
          </a:xfrm>
          <a:prstGeom prst="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Bahnschrift SemiBold" pitchFamily="34" charset="0"/>
              </a:rPr>
              <a:t>Эльбрус — это самая большая гора России и Европы. 5 642 метра над уровнем моря! Эльбрус воспет поэтами и прославлен альпинистами. Если для вас восхождение — слишком рискованный и трудный шаг, приезжайте хотя бы просто посмотреть на этого великана.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81628" y="1071546"/>
            <a:ext cx="4357718" cy="2862322"/>
          </a:xfrm>
          <a:prstGeom prst="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Bahnschrift SemiBold" pitchFamily="34" charset="0"/>
              </a:rPr>
              <a:t>Мансийские </a:t>
            </a:r>
            <a:r>
              <a:rPr lang="ru-RU" dirty="0" err="1" smtClean="0">
                <a:solidFill>
                  <a:schemeClr val="bg1"/>
                </a:solidFill>
                <a:latin typeface="Bahnschrift SemiBold" pitchFamily="34" charset="0"/>
              </a:rPr>
              <a:t>болваны</a:t>
            </a:r>
            <a:r>
              <a:rPr lang="ru-RU" dirty="0" smtClean="0">
                <a:solidFill>
                  <a:schemeClr val="bg1"/>
                </a:solidFill>
                <a:latin typeface="Bahnschrift SemiBold" pitchFamily="34" charset="0"/>
              </a:rPr>
              <a:t> — это горные останцы высотой от 30 до 42 метров, которые образовались из-за обдувания горных вершин сильными ветрами. Они находятся на плато </a:t>
            </a:r>
            <a:r>
              <a:rPr lang="ru-RU" dirty="0" err="1" smtClean="0">
                <a:solidFill>
                  <a:schemeClr val="bg1"/>
                </a:solidFill>
                <a:latin typeface="Bahnschrift SemiBold" pitchFamily="34" charset="0"/>
              </a:rPr>
              <a:t>Маньпупунёр</a:t>
            </a:r>
            <a:r>
              <a:rPr lang="ru-RU" dirty="0" smtClean="0">
                <a:solidFill>
                  <a:schemeClr val="bg1"/>
                </a:solidFill>
                <a:latin typeface="Bahnschrift SemiBold" pitchFamily="34" charset="0"/>
              </a:rPr>
              <a:t>, на территории </a:t>
            </a:r>
            <a:r>
              <a:rPr lang="ru-RU" dirty="0" err="1" smtClean="0">
                <a:solidFill>
                  <a:schemeClr val="bg1"/>
                </a:solidFill>
                <a:latin typeface="Bahnschrift SemiBold" pitchFamily="34" charset="0"/>
              </a:rPr>
              <a:t>Печоро-Илычского</a:t>
            </a:r>
            <a:r>
              <a:rPr lang="ru-RU" dirty="0" smtClean="0">
                <a:solidFill>
                  <a:schemeClr val="bg1"/>
                </a:solidFill>
                <a:latin typeface="Bahnschrift SemiBold" pitchFamily="34" charset="0"/>
              </a:rPr>
              <a:t> биосферного заповедника.</a:t>
            </a:r>
          </a:p>
          <a:p>
            <a:r>
              <a:rPr lang="ru-RU" dirty="0" smtClean="0">
                <a:solidFill>
                  <a:schemeClr val="bg1"/>
                </a:solidFill>
                <a:latin typeface="Bahnschrift SemiBold" pitchFamily="34" charset="0"/>
              </a:rPr>
              <a:t>Столбы выветривания считаются одним из семи чудес России и одним из самых загадочных мест в мире.</a:t>
            </a:r>
          </a:p>
        </p:txBody>
      </p:sp>
      <p:pic>
        <p:nvPicPr>
          <p:cNvPr id="27650" name="Picture 2" descr="C:\Users\User\Documents\Stolby-vyvetrivaniya-na-plato-Man-pupunyor-v-respublike-Komi_1526489743-630x3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54" y="1214422"/>
            <a:ext cx="5143536" cy="257176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095480" y="1214422"/>
            <a:ext cx="3220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  <a:latin typeface="Bahnschrift SemiBold" pitchFamily="34" charset="0"/>
              </a:rPr>
              <a:t>Столбы выветривания, Коми</a:t>
            </a:r>
          </a:p>
        </p:txBody>
      </p:sp>
      <p:pic>
        <p:nvPicPr>
          <p:cNvPr id="27651" name="Picture 3" descr="C:\Users\User\Documents\5935702109_fd22e78606_b_1526479916-e1526558307352-630x3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5810" y="4071942"/>
            <a:ext cx="5143515" cy="257175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67446" y="4214818"/>
            <a:ext cx="3475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  <a:latin typeface="Bahnschrift SemiBold" pitchFamily="34" charset="0"/>
              </a:rPr>
              <a:t>Эльбрус, Кабардино-Балкария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quote-2020-05-13-15893955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93934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avatars.mds.yandex.net/get-pdb/1586749/e2f18056-d1da-43d0-b3a9-9659d255fd70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944131" cy="6858000"/>
          </a:xfrm>
          <a:prstGeom prst="rect">
            <a:avLst/>
          </a:prstGeom>
          <a:noFill/>
        </p:spPr>
      </p:pic>
      <p:pic>
        <p:nvPicPr>
          <p:cNvPr id="3" name="Picture 4" descr="https://sun9-18.userapi.com/c857420/v857420557/1f15b3/vZkpntzzNb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960687"/>
            <a:ext cx="5486400" cy="3897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https://sun9-5.userapi.com/c855320/v855320597/231aa8/MrosctyIQU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968" y="270315"/>
            <a:ext cx="3714776" cy="6587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https://art-lady.ru/upload/iblock/c3b/c3b0e423b33f8cacd8dad6e30495b7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21822" b="14270"/>
          <a:stretch>
            <a:fillRect/>
          </a:stretch>
        </p:blipFill>
        <p:spPr bwMode="auto">
          <a:xfrm>
            <a:off x="4381496" y="0"/>
            <a:ext cx="5141989" cy="328612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342781/ab5a7a50-b8f3-4aa5-b74a-e2646f91f586/s1200?webp=false"/>
          <p:cNvPicPr>
            <a:picLocks noChangeAspect="1" noChangeArrowheads="1"/>
          </p:cNvPicPr>
          <p:nvPr/>
        </p:nvPicPr>
        <p:blipFill>
          <a:blip r:embed="rId2"/>
          <a:srcRect r="7936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pic>
        <p:nvPicPr>
          <p:cNvPr id="5" name="Picture 8" descr="https://avatars.mds.yandex.net/get-pdb/1527906/ac31dc11-f802-4341-9fd0-cbcba8c6e241/s1200?webp=false"/>
          <p:cNvPicPr>
            <a:picLocks noChangeAspect="1" noChangeArrowheads="1"/>
          </p:cNvPicPr>
          <p:nvPr/>
        </p:nvPicPr>
        <p:blipFill>
          <a:blip r:embed="rId3"/>
          <a:srcRect t="4926" b="19539"/>
          <a:stretch>
            <a:fillRect/>
          </a:stretch>
        </p:blipFill>
        <p:spPr bwMode="auto">
          <a:xfrm>
            <a:off x="309530" y="0"/>
            <a:ext cx="5095877" cy="2725701"/>
          </a:xfrm>
          <a:prstGeom prst="rect">
            <a:avLst/>
          </a:prstGeom>
          <a:noFill/>
        </p:spPr>
      </p:pic>
      <p:pic>
        <p:nvPicPr>
          <p:cNvPr id="6" name="Picture 6" descr="https://sun9-72.userapi.com/pRwsXlVudz_nOy_L3RBxa7M-ERBAxLLcFdvgdA/Ho3ZI4quCw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00308"/>
            <a:ext cx="5810256" cy="4357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ownloads\quote-2020-05-15-15895616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906000" cy="6858000"/>
          </a:xfrm>
          <a:prstGeom prst="rect">
            <a:avLst/>
          </a:prstGeom>
          <a:noFill/>
        </p:spPr>
      </p:pic>
      <p:pic>
        <p:nvPicPr>
          <p:cNvPr id="1030" name="Picture 6" descr="https://yt3.ggpht.com/a/AGF-l7_KyEse1IO9W2MKtvsLgfJorQOw-DHCbOdSoQ=s900-c-k-c0xffffffff-no-rj-m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4438" y="-428652"/>
            <a:ext cx="4357718" cy="31432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9530" y="2643182"/>
            <a:ext cx="8187498" cy="3785652"/>
          </a:xfrm>
          <a:prstGeom prst="rect">
            <a:avLst/>
          </a:prstGeom>
          <a:solidFill>
            <a:srgbClr val="FFFF66">
              <a:alpha val="60784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Гр. Волшебники двора</a:t>
            </a:r>
            <a:r>
              <a:rPr lang="ru-RU" sz="2400" dirty="0" smtClean="0"/>
              <a:t> — Песенка про лето </a:t>
            </a:r>
          </a:p>
          <a:p>
            <a:r>
              <a:rPr lang="ru-RU" sz="2400" b="1" dirty="0" smtClean="0"/>
              <a:t>Гр. Непоседы </a:t>
            </a:r>
            <a:r>
              <a:rPr lang="ru-RU" sz="2400" dirty="0" smtClean="0"/>
              <a:t>– Лето </a:t>
            </a:r>
          </a:p>
          <a:p>
            <a:r>
              <a:rPr lang="ru-RU" sz="2400" b="1" dirty="0" smtClean="0"/>
              <a:t>Гроза Ксения</a:t>
            </a:r>
            <a:r>
              <a:rPr lang="ru-RU" sz="2400" dirty="0" smtClean="0"/>
              <a:t> — Разноцветное лето </a:t>
            </a:r>
          </a:p>
          <a:p>
            <a:r>
              <a:rPr lang="ru-RU" sz="2400" b="1" dirty="0" smtClean="0"/>
              <a:t>Галина Лебедева и Екатерина Жданова</a:t>
            </a:r>
            <a:r>
              <a:rPr lang="ru-RU" sz="2400" dirty="0" smtClean="0"/>
              <a:t> — Здравствуй, лето!</a:t>
            </a:r>
          </a:p>
          <a:p>
            <a:r>
              <a:rPr lang="ru-RU" sz="2400" b="1" dirty="0" err="1" smtClean="0"/>
              <a:t>Cестры</a:t>
            </a:r>
            <a:r>
              <a:rPr lang="ru-RU" sz="2400" b="1" dirty="0" smtClean="0"/>
              <a:t> Толмачевы</a:t>
            </a:r>
            <a:r>
              <a:rPr lang="ru-RU" sz="2400" dirty="0" smtClean="0"/>
              <a:t> — Лето, бабочка по небу летит</a:t>
            </a:r>
          </a:p>
          <a:p>
            <a:r>
              <a:rPr lang="ru-RU" sz="2400" b="1" dirty="0" smtClean="0"/>
              <a:t>Анна </a:t>
            </a:r>
            <a:r>
              <a:rPr lang="ru-RU" sz="2400" b="1" dirty="0" err="1" smtClean="0"/>
              <a:t>Петряшева</a:t>
            </a:r>
            <a:r>
              <a:rPr lang="ru-RU" sz="2400" dirty="0" smtClean="0"/>
              <a:t> — Яркое малиновое солнце лето-лето-лето</a:t>
            </a:r>
          </a:p>
          <a:p>
            <a:r>
              <a:rPr lang="ru-RU" sz="2400" b="1" dirty="0" smtClean="0"/>
              <a:t>Гр. Волшебники двора</a:t>
            </a:r>
            <a:r>
              <a:rPr lang="ru-RU" sz="2400" dirty="0" smtClean="0"/>
              <a:t> — Лети, лето </a:t>
            </a:r>
          </a:p>
          <a:p>
            <a:r>
              <a:rPr lang="ru-RU" sz="2400" b="1" dirty="0" smtClean="0"/>
              <a:t>Детский хор — </a:t>
            </a:r>
            <a:r>
              <a:rPr lang="ru-RU" sz="2400" dirty="0" smtClean="0"/>
              <a:t>Море! Солнце! Лето! </a:t>
            </a:r>
          </a:p>
          <a:p>
            <a:r>
              <a:rPr lang="ru-RU" sz="2400" b="1" dirty="0" smtClean="0"/>
              <a:t>Детские песни</a:t>
            </a:r>
            <a:r>
              <a:rPr lang="ru-RU" sz="2400" dirty="0" smtClean="0"/>
              <a:t>—</a:t>
            </a:r>
            <a:r>
              <a:rPr lang="ru-RU" sz="2400" dirty="0" err="1" smtClean="0"/>
              <a:t>Чунга-Чанга</a:t>
            </a:r>
            <a:r>
              <a:rPr lang="ru-RU" sz="2400" dirty="0" smtClean="0"/>
              <a:t> </a:t>
            </a:r>
          </a:p>
          <a:p>
            <a:r>
              <a:rPr lang="ru-RU" sz="2400" b="1" dirty="0" smtClean="0"/>
              <a:t>Гр. Краски</a:t>
            </a:r>
            <a:r>
              <a:rPr lang="ru-RU" sz="2400" i="1" dirty="0" smtClean="0"/>
              <a:t> — </a:t>
            </a:r>
            <a:r>
              <a:rPr lang="ru-RU" sz="2400" dirty="0" smtClean="0"/>
              <a:t>Летняя песня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quote-2020-05-17-1589742966.jpg"/>
          <p:cNvPicPr>
            <a:picLocks noChangeAspect="1" noChangeArrowheads="1"/>
          </p:cNvPicPr>
          <p:nvPr/>
        </p:nvPicPr>
        <p:blipFill>
          <a:blip r:embed="rId2"/>
          <a:srcRect l="1610" r="1752"/>
          <a:stretch>
            <a:fillRect/>
          </a:stretch>
        </p:blipFill>
        <p:spPr bwMode="auto">
          <a:xfrm>
            <a:off x="-95320" y="0"/>
            <a:ext cx="10001320" cy="6858000"/>
          </a:xfrm>
          <a:prstGeom prst="rect">
            <a:avLst/>
          </a:prstGeom>
          <a:noFill/>
        </p:spPr>
      </p:pic>
      <p:pic>
        <p:nvPicPr>
          <p:cNvPr id="4" name="Picture 2" descr="https://sun1-84.userapi.com/SCz-LbPIVS-LejgEhSurlaYrFTUH5r6qvC6bxg/zBKVgW2qU3U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2D292A"/>
              </a:clrFrom>
              <a:clrTo>
                <a:srgbClr val="2D292A">
                  <a:alpha val="0"/>
                </a:srgbClr>
              </a:clrTo>
            </a:clrChange>
          </a:blip>
          <a:srcRect l="5608" t="4205" r="3270"/>
          <a:stretch>
            <a:fillRect/>
          </a:stretch>
        </p:blipFill>
        <p:spPr bwMode="auto">
          <a:xfrm>
            <a:off x="309530" y="1000108"/>
            <a:ext cx="4041908" cy="5665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24372" y="1000108"/>
            <a:ext cx="5143536" cy="5672971"/>
          </a:xfrm>
          <a:prstGeom prst="rect">
            <a:avLst/>
          </a:prstGeom>
          <a:solidFill>
            <a:srgbClr val="FFFFFF">
              <a:alpha val="7411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Хозяйка Медной горы</a:t>
            </a:r>
            <a:r>
              <a:rPr lang="ru-RU" sz="2000" dirty="0" smtClean="0"/>
              <a:t> </a:t>
            </a:r>
          </a:p>
          <a:p>
            <a:pPr algn="ctr"/>
            <a:r>
              <a:rPr lang="ru-RU" sz="2000" dirty="0" smtClean="0"/>
              <a:t>(</a:t>
            </a:r>
            <a:r>
              <a:rPr lang="ru-RU" sz="2000" i="1" dirty="0" err="1" smtClean="0"/>
              <a:t>Малахитница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Азовка-девка</a:t>
            </a:r>
            <a:r>
              <a:rPr lang="ru-RU" sz="2000" i="1" dirty="0" smtClean="0"/>
              <a:t>, Каменная девка</a:t>
            </a:r>
            <a:r>
              <a:rPr lang="ru-RU" sz="2000" dirty="0" smtClean="0"/>
              <a:t>) — персонаж легенд уральских горняков, мифический образ хозяйки Уральских гор, </a:t>
            </a:r>
            <a:r>
              <a:rPr lang="ru-RU" sz="2000" dirty="0" err="1" smtClean="0"/>
              <a:t>Гумёшевского</a:t>
            </a:r>
            <a:r>
              <a:rPr lang="ru-RU" sz="2000" dirty="0" smtClean="0"/>
              <a:t> рудника («Медной горы»). Получила известность в сборнике сказов «Малахитовая шкатулка» П. П. Бажова. </a:t>
            </a:r>
          </a:p>
          <a:p>
            <a:pPr algn="ctr"/>
            <a:r>
              <a:rPr lang="ru-RU" sz="2000" dirty="0" smtClean="0"/>
              <a:t>Горный дух и дух-хранитель ценных минералов.</a:t>
            </a:r>
          </a:p>
          <a:p>
            <a:pPr algn="ctr"/>
            <a:r>
              <a:rPr lang="ru-RU" sz="2000" dirty="0" smtClean="0"/>
              <a:t>В фольклоре представлялась как прекрасная девушка в платье из «шелкового малахита», или ящерица с короной, что нашло отражение на гербе город Полевской и клейме </a:t>
            </a:r>
            <a:r>
              <a:rPr lang="ru-RU" sz="2000" dirty="0" err="1" smtClean="0"/>
              <a:t>полевской</a:t>
            </a:r>
            <a:r>
              <a:rPr lang="ru-RU" sz="2000" dirty="0" smtClean="0"/>
              <a:t> меди. В фольклоре иногда ассоциируется с девкой </a:t>
            </a:r>
            <a:r>
              <a:rPr lang="ru-RU" sz="2000" dirty="0" err="1" smtClean="0"/>
              <a:t>Азовкой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3-12.userapi.com/-wLg5YOCtrMUSwDxw4Fs89jxrFtbox3c9jFv2Q/M7dQvRkxwz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906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sun3-11.userapi.com/79LRa8o6sF_IdE-Z9BR8GtCqXssT8u3QjwGsGg/cUWq-AV2a8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sun3-12.userapi.com/4FASkN9AXxlsR1C7x33sDa3SAuG9KffgttfXSg/NbIE05gOfuk.jpg"/>
          <p:cNvPicPr>
            <a:picLocks noChangeAspect="1" noChangeArrowheads="1"/>
          </p:cNvPicPr>
          <p:nvPr/>
        </p:nvPicPr>
        <p:blipFill>
          <a:blip r:embed="rId2"/>
          <a:srcRect r="3704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361</Words>
  <Application>Microsoft Office PowerPoint</Application>
  <PresentationFormat>Лист A4 (210x297 мм)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25</cp:revision>
  <dcterms:created xsi:type="dcterms:W3CDTF">2020-05-13T17:55:04Z</dcterms:created>
  <dcterms:modified xsi:type="dcterms:W3CDTF">2020-05-27T12:44:07Z</dcterms:modified>
</cp:coreProperties>
</file>