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10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F1FC-8A66-4937-BD6C-EF7F38EFDBEA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8AC02-17CD-4C5D-AF0C-8040C6D208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F1FC-8A66-4937-BD6C-EF7F38EFDBEA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8AC02-17CD-4C5D-AF0C-8040C6D208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F1FC-8A66-4937-BD6C-EF7F38EFDBEA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8AC02-17CD-4C5D-AF0C-8040C6D208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F1FC-8A66-4937-BD6C-EF7F38EFDBEA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8AC02-17CD-4C5D-AF0C-8040C6D208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F1FC-8A66-4937-BD6C-EF7F38EFDBEA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8AC02-17CD-4C5D-AF0C-8040C6D208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F1FC-8A66-4937-BD6C-EF7F38EFDBEA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8AC02-17CD-4C5D-AF0C-8040C6D208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F1FC-8A66-4937-BD6C-EF7F38EFDBEA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8AC02-17CD-4C5D-AF0C-8040C6D208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F1FC-8A66-4937-BD6C-EF7F38EFDBEA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8AC02-17CD-4C5D-AF0C-8040C6D208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F1FC-8A66-4937-BD6C-EF7F38EFDBEA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8AC02-17CD-4C5D-AF0C-8040C6D208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F1FC-8A66-4937-BD6C-EF7F38EFDBEA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8AC02-17CD-4C5D-AF0C-8040C6D208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F1FC-8A66-4937-BD6C-EF7F38EFDBEA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8AC02-17CD-4C5D-AF0C-8040C6D208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9F1FC-8A66-4937-BD6C-EF7F38EFDBEA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8AC02-17CD-4C5D-AF0C-8040C6D2087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Овальная выноска 33"/>
          <p:cNvSpPr/>
          <p:nvPr/>
        </p:nvSpPr>
        <p:spPr>
          <a:xfrm>
            <a:off x="4572000" y="5214950"/>
            <a:ext cx="2200284" cy="1500198"/>
          </a:xfrm>
          <a:prstGeom prst="wedgeEllipseCallout">
            <a:avLst>
              <a:gd name="adj1" fmla="val -59335"/>
              <a:gd name="adj2" fmla="val -154556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2" name="Picture 2" descr="http://dvp32.ru/ardzon/files/czentri-gto-v-bryanske-1542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40" y="5286388"/>
            <a:ext cx="2286016" cy="14747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9" name="Овальная выноска 28"/>
          <p:cNvSpPr/>
          <p:nvPr/>
        </p:nvSpPr>
        <p:spPr>
          <a:xfrm>
            <a:off x="6500826" y="3571876"/>
            <a:ext cx="2428892" cy="1785950"/>
          </a:xfrm>
          <a:prstGeom prst="wedgeEllipseCallout">
            <a:avLst>
              <a:gd name="adj1" fmla="val -99784"/>
              <a:gd name="adj2" fmla="val -7161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Облако 1"/>
          <p:cNvSpPr/>
          <p:nvPr/>
        </p:nvSpPr>
        <p:spPr>
          <a:xfrm>
            <a:off x="3500430" y="2428868"/>
            <a:ext cx="1857388" cy="1214446"/>
          </a:xfrm>
          <a:prstGeom prst="cloud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Arial Black" pitchFamily="34" charset="0"/>
                <a:cs typeface="Angsana New" pitchFamily="18" charset="-34"/>
              </a:rPr>
              <a:t>ГТО</a:t>
            </a:r>
            <a:endParaRPr lang="ru-RU" sz="2800" b="1" dirty="0">
              <a:solidFill>
                <a:srgbClr val="FF0000"/>
              </a:solidFill>
              <a:latin typeface="Arial Black" pitchFamily="34" charset="0"/>
              <a:cs typeface="Angsana New" pitchFamily="18" charset="-34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85720" y="214290"/>
            <a:ext cx="14287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ГТО тогда…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7" name="Овальная выноска 16"/>
          <p:cNvSpPr/>
          <p:nvPr/>
        </p:nvSpPr>
        <p:spPr>
          <a:xfrm flipH="1">
            <a:off x="214282" y="2143116"/>
            <a:ext cx="2571768" cy="1857388"/>
          </a:xfrm>
          <a:prstGeom prst="wedgeEllipseCallout">
            <a:avLst>
              <a:gd name="adj1" fmla="val -77816"/>
              <a:gd name="adj2" fmla="val 11462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400" dirty="0" smtClean="0">
              <a:solidFill>
                <a:srgbClr val="00206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57158" y="2500306"/>
            <a:ext cx="228600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700" b="1" dirty="0" smtClean="0">
                <a:solidFill>
                  <a:srgbClr val="0070C0"/>
                </a:solidFill>
              </a:rPr>
              <a:t>Охватывало население в возрасте от 10 до 60 лет.</a:t>
            </a:r>
          </a:p>
          <a:p>
            <a:endParaRPr lang="ru-RU" sz="700" b="1" dirty="0" smtClean="0">
              <a:solidFill>
                <a:srgbClr val="0070C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700" b="1" dirty="0" smtClean="0">
                <a:solidFill>
                  <a:srgbClr val="0070C0"/>
                </a:solidFill>
              </a:rPr>
              <a:t>Необходимо было сдать определенные нормативы по физ.подготовке.</a:t>
            </a:r>
          </a:p>
          <a:p>
            <a:endParaRPr lang="ru-RU" sz="700" b="1" dirty="0" smtClean="0">
              <a:solidFill>
                <a:srgbClr val="0070C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700" b="1" dirty="0" smtClean="0">
                <a:solidFill>
                  <a:srgbClr val="0070C0"/>
                </a:solidFill>
              </a:rPr>
              <a:t>Сдавать нужно было такие виды упражнений, как бег, прыжки в длину и в высоту, плавание, метание мяча, лыжные гонки, подтягивание на перекладине, стрельба, велокросс, туристский поход и др.</a:t>
            </a:r>
            <a:endParaRPr lang="ru-RU" sz="700" b="1" dirty="0" smtClean="0">
              <a:solidFill>
                <a:srgbClr val="0070C0"/>
              </a:solidFill>
            </a:endParaRPr>
          </a:p>
        </p:txBody>
      </p:sp>
      <p:sp>
        <p:nvSpPr>
          <p:cNvPr id="20" name="Овальная выноска 19"/>
          <p:cNvSpPr/>
          <p:nvPr/>
        </p:nvSpPr>
        <p:spPr>
          <a:xfrm flipH="1">
            <a:off x="214282" y="3714752"/>
            <a:ext cx="2643206" cy="1643074"/>
          </a:xfrm>
          <a:prstGeom prst="wedgeEllipseCallout">
            <a:avLst>
              <a:gd name="adj1" fmla="val -83223"/>
              <a:gd name="adj2" fmla="val -6345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357158" y="4071942"/>
            <a:ext cx="235745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 smtClean="0">
                <a:solidFill>
                  <a:srgbClr val="00B050"/>
                </a:solidFill>
              </a:rPr>
              <a:t>Сдача нормативов подтверждалась специальными </a:t>
            </a:r>
            <a:r>
              <a:rPr lang="ru-RU" sz="1000" b="1" dirty="0" smtClean="0">
                <a:solidFill>
                  <a:srgbClr val="FF0000"/>
                </a:solidFill>
              </a:rPr>
              <a:t>серебряными и золотыми значками ГТО.</a:t>
            </a:r>
          </a:p>
          <a:p>
            <a:pPr algn="ctr"/>
            <a:r>
              <a:rPr lang="ru-RU" sz="1000" b="1" dirty="0" smtClean="0">
                <a:solidFill>
                  <a:srgbClr val="00B050"/>
                </a:solidFill>
              </a:rPr>
              <a:t> Те, кто сдавал нормативы в течение нескольких лет, получали значок </a:t>
            </a:r>
            <a:r>
              <a:rPr lang="ru-RU" sz="1000" b="1" dirty="0" smtClean="0">
                <a:solidFill>
                  <a:srgbClr val="FF0000"/>
                </a:solidFill>
              </a:rPr>
              <a:t>«Почётный значок ГТО».</a:t>
            </a:r>
            <a:endParaRPr lang="ru-RU" sz="1000" b="1" dirty="0" smtClean="0">
              <a:solidFill>
                <a:srgbClr val="FF0000"/>
              </a:solidFill>
            </a:endParaRPr>
          </a:p>
        </p:txBody>
      </p:sp>
      <p:sp>
        <p:nvSpPr>
          <p:cNvPr id="22" name="Скругленная прямоугольная выноска 21"/>
          <p:cNvSpPr/>
          <p:nvPr/>
        </p:nvSpPr>
        <p:spPr>
          <a:xfrm rot="10800000">
            <a:off x="3428992" y="500042"/>
            <a:ext cx="1928826" cy="1500198"/>
          </a:xfrm>
          <a:prstGeom prst="wedgeRoundRectCallout">
            <a:avLst>
              <a:gd name="adj1" fmla="val 2074"/>
              <a:gd name="adj2" fmla="val -80272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3571868" y="571480"/>
            <a:ext cx="164307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 годы перестройки, после развала Союза, комплекс ГТО был предан забвению, что существенно   отразилось на физической подготовке граждан и, в первую очередь, молодежи.</a:t>
            </a:r>
            <a:endParaRPr lang="ru-RU" sz="1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4" name="Выноска-облако 23"/>
          <p:cNvSpPr/>
          <p:nvPr/>
        </p:nvSpPr>
        <p:spPr>
          <a:xfrm>
            <a:off x="5357818" y="142852"/>
            <a:ext cx="3071834" cy="1928826"/>
          </a:xfrm>
          <a:prstGeom prst="cloudCallout">
            <a:avLst>
              <a:gd name="adj1" fmla="val -56453"/>
              <a:gd name="adj2" fmla="val 67198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5214942" y="2214554"/>
            <a:ext cx="17675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ГТО сейчас…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500694" y="571480"/>
            <a:ext cx="2857520" cy="1223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b="1" u="sng" dirty="0" smtClean="0">
                <a:solidFill>
                  <a:srgbClr val="7030A0"/>
                </a:solidFill>
              </a:rPr>
              <a:t>По Указу Президента РФ с 1 сентября 2014 года </a:t>
            </a:r>
            <a:r>
              <a:rPr lang="ru-RU" sz="1050" b="1" dirty="0" smtClean="0">
                <a:solidFill>
                  <a:srgbClr val="7030A0"/>
                </a:solidFill>
              </a:rPr>
              <a:t>в нашей стране вводится Всероссийский физкультурно-спортивный комплекс «Готов к труду и обороне» (ГТО) для решения проблемы продвижения ценностей здорового образа жизни и укрепления здоровья детей. </a:t>
            </a:r>
            <a:endParaRPr lang="ru-RU" sz="1050" b="1" dirty="0">
              <a:solidFill>
                <a:srgbClr val="7030A0"/>
              </a:solidFill>
            </a:endParaRPr>
          </a:p>
        </p:txBody>
      </p:sp>
      <p:sp>
        <p:nvSpPr>
          <p:cNvPr id="27" name="Овальная выноска 26"/>
          <p:cNvSpPr/>
          <p:nvPr/>
        </p:nvSpPr>
        <p:spPr>
          <a:xfrm>
            <a:off x="6643702" y="2071678"/>
            <a:ext cx="1928826" cy="1428760"/>
          </a:xfrm>
          <a:prstGeom prst="wedgeEllipseCallout">
            <a:avLst>
              <a:gd name="adj1" fmla="val -119947"/>
              <a:gd name="adj2" fmla="val -553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B050"/>
                </a:solidFill>
              </a:rPr>
              <a:t>Обновленная расшифровка ГТО звучит как: </a:t>
            </a:r>
            <a:r>
              <a:rPr lang="ru-RU" sz="1200" b="1" dirty="0" smtClean="0">
                <a:solidFill>
                  <a:srgbClr val="FF0000"/>
                </a:solidFill>
              </a:rPr>
              <a:t>«Горжусь тобой, Отечество!» </a:t>
            </a:r>
            <a:endParaRPr lang="ru-RU" sz="1200" b="1" dirty="0" smtClean="0">
              <a:solidFill>
                <a:srgbClr val="FF0000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572264" y="3786190"/>
            <a:ext cx="2286016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 комплекса ГТО </a:t>
            </a:r>
            <a:r>
              <a:rPr lang="ru-RU" sz="9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 увеличение продолжительности жизни населения с помощью систематической физической подготовки, увеличить количество регулярно занимающихся физической культурой и спортом детей и молодежи, обеспечить сдачу ими нормативов и тестов Всероссийского физкультурно-спортивного комплекса</a:t>
            </a:r>
            <a:endParaRPr lang="ru-RU" sz="900" dirty="0">
              <a:solidFill>
                <a:srgbClr val="0070C0"/>
              </a:solidFill>
            </a:endParaRPr>
          </a:p>
        </p:txBody>
      </p:sp>
      <p:sp>
        <p:nvSpPr>
          <p:cNvPr id="15" name="Выноска-облако 14"/>
          <p:cNvSpPr/>
          <p:nvPr/>
        </p:nvSpPr>
        <p:spPr>
          <a:xfrm rot="20829881" flipH="1">
            <a:off x="395638" y="548784"/>
            <a:ext cx="3068253" cy="1839872"/>
          </a:xfrm>
          <a:prstGeom prst="cloudCallout">
            <a:avLst>
              <a:gd name="adj1" fmla="val -45002"/>
              <a:gd name="adj2" fmla="val 86123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None/>
            </a:pPr>
            <a:endParaRPr lang="ru-RU" sz="1200" b="1" dirty="0">
              <a:solidFill>
                <a:srgbClr val="00B050"/>
              </a:solidFill>
            </a:endParaRPr>
          </a:p>
        </p:txBody>
      </p:sp>
      <p:sp>
        <p:nvSpPr>
          <p:cNvPr id="30" name="Овальная выноска 29"/>
          <p:cNvSpPr/>
          <p:nvPr/>
        </p:nvSpPr>
        <p:spPr>
          <a:xfrm>
            <a:off x="4714876" y="3714752"/>
            <a:ext cx="1714512" cy="1357322"/>
          </a:xfrm>
          <a:prstGeom prst="wedgeEllipseCallout">
            <a:avLst>
              <a:gd name="adj1" fmla="val -41919"/>
              <a:gd name="adj2" fmla="val -67821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4857752" y="4000504"/>
            <a:ext cx="15716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ctr" defTabSz="1022350">
              <a:lnSpc>
                <a:spcPct val="90000"/>
              </a:lnSpc>
              <a:spcAft>
                <a:spcPct val="15000"/>
              </a:spcAft>
              <a:defRPr/>
            </a:pPr>
            <a:r>
              <a:rPr lang="ru-RU" sz="1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Задача</a:t>
            </a:r>
            <a:r>
              <a:rPr lang="ru-RU" sz="10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массовое внедрение комплекса ГТО, охват системой подготовки всех возрастных групп населения</a:t>
            </a:r>
            <a:endParaRPr lang="ru-RU" sz="1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 rot="21073769">
            <a:off x="415951" y="910131"/>
            <a:ext cx="2872734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1100" b="1" dirty="0" smtClean="0">
                <a:solidFill>
                  <a:srgbClr val="00B050"/>
                </a:solidFill>
              </a:rPr>
              <a:t>Общероссийское движение</a:t>
            </a:r>
          </a:p>
          <a:p>
            <a:pPr algn="ctr">
              <a:buNone/>
            </a:pPr>
            <a:r>
              <a:rPr lang="ru-RU" sz="1100" b="1" dirty="0" smtClean="0">
                <a:solidFill>
                  <a:srgbClr val="00B050"/>
                </a:solidFill>
              </a:rPr>
              <a:t> «Готов к труду и обороне» -  программа физкультурной подготовки, </a:t>
            </a:r>
          </a:p>
          <a:p>
            <a:pPr algn="ctr">
              <a:buNone/>
            </a:pPr>
            <a:r>
              <a:rPr lang="ru-RU" sz="1100" b="1" dirty="0" smtClean="0">
                <a:solidFill>
                  <a:srgbClr val="00B050"/>
                </a:solidFill>
              </a:rPr>
              <a:t>которая  существовала в нашей стране с </a:t>
            </a:r>
            <a:r>
              <a:rPr lang="ru-RU" sz="1100" b="1" dirty="0" smtClean="0">
                <a:solidFill>
                  <a:srgbClr val="FF0000"/>
                </a:solidFill>
              </a:rPr>
              <a:t>1931</a:t>
            </a:r>
            <a:r>
              <a:rPr lang="ru-RU" sz="1100" b="1" dirty="0" smtClean="0">
                <a:solidFill>
                  <a:srgbClr val="00B050"/>
                </a:solidFill>
              </a:rPr>
              <a:t> года по </a:t>
            </a:r>
            <a:r>
              <a:rPr lang="ru-RU" sz="1100" b="1" dirty="0" smtClean="0">
                <a:solidFill>
                  <a:srgbClr val="FF0000"/>
                </a:solidFill>
              </a:rPr>
              <a:t>1991</a:t>
            </a:r>
            <a:r>
              <a:rPr lang="ru-RU" sz="1100" b="1" dirty="0" smtClean="0">
                <a:solidFill>
                  <a:srgbClr val="00B050"/>
                </a:solidFill>
              </a:rPr>
              <a:t> год. </a:t>
            </a:r>
            <a:endParaRPr lang="ru-RU" sz="1100" b="1" dirty="0">
              <a:solidFill>
                <a:srgbClr val="00B05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786314" y="5286388"/>
            <a:ext cx="1857388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ctr" defTabSz="1022350">
              <a:lnSpc>
                <a:spcPct val="90000"/>
              </a:lnSpc>
              <a:spcAft>
                <a:spcPct val="15000"/>
              </a:spcAft>
              <a:defRPr/>
            </a:pPr>
            <a:r>
              <a:rPr lang="ru-RU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Принципы </a:t>
            </a:r>
            <a:r>
              <a:rPr lang="ru-RU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добровольность и доступность системы подготовки для всех слоев населения, медицинский контроль, учет местных традиций и особенностей</a:t>
            </a:r>
            <a:endParaRPr lang="ru-RU" sz="1200" dirty="0">
              <a:solidFill>
                <a:srgbClr val="7030A0"/>
              </a:solidFill>
            </a:endParaRPr>
          </a:p>
        </p:txBody>
      </p:sp>
      <p:sp>
        <p:nvSpPr>
          <p:cNvPr id="36" name="Овальная выноска 35"/>
          <p:cNvSpPr/>
          <p:nvPr/>
        </p:nvSpPr>
        <p:spPr>
          <a:xfrm>
            <a:off x="1857356" y="4714884"/>
            <a:ext cx="3143272" cy="1857388"/>
          </a:xfrm>
          <a:prstGeom prst="wedgeEllipseCallout">
            <a:avLst>
              <a:gd name="adj1" fmla="val 19865"/>
              <a:gd name="adj2" fmla="val -109315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b="1" dirty="0">
                <a:solidFill>
                  <a:srgbClr val="FF0000"/>
                </a:solidFill>
              </a:rPr>
              <a:t>Содержание комплекса</a:t>
            </a:r>
            <a:r>
              <a:rPr lang="ru-RU" sz="800" b="1" dirty="0">
                <a:solidFill>
                  <a:srgbClr val="0070C0"/>
                </a:solidFill>
              </a:rPr>
              <a:t> – нормативы ГТО и спортивных разрядов, система тестирования, рекомендации по особенностям двигательного режима для различных групп. Структура комплекса включает 11 ступеней (от 6 лет до 70 лет и старше) , для каждой из которых установлены виды испытаний и нормативы их выполнения для права получения в первых семи из них бронзового, серебряного или золотого знака и без вручения знака в остальных четырех в зависимости от пола и возраста.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42844" y="6215082"/>
            <a:ext cx="228601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 smtClean="0">
                <a:solidFill>
                  <a:srgbClr val="00B0F0"/>
                </a:solidFill>
                <a:latin typeface="Comic Sans MS" pitchFamily="66" charset="0"/>
              </a:rPr>
              <a:t>Интеллект-карта «Что такое ГТО?»</a:t>
            </a:r>
          </a:p>
          <a:p>
            <a:r>
              <a:rPr lang="ru-RU" sz="900" b="1" dirty="0" smtClean="0">
                <a:solidFill>
                  <a:srgbClr val="00B0F0"/>
                </a:solidFill>
                <a:latin typeface="Comic Sans MS" pitchFamily="66" charset="0"/>
              </a:rPr>
              <a:t>Выполнила ученица 5б  класса</a:t>
            </a:r>
          </a:p>
          <a:p>
            <a:r>
              <a:rPr lang="ru-RU" sz="900" b="1" dirty="0" smtClean="0">
                <a:solidFill>
                  <a:srgbClr val="00B0F0"/>
                </a:solidFill>
                <a:latin typeface="Comic Sans MS" pitchFamily="66" charset="0"/>
              </a:rPr>
              <a:t>Горбунова </a:t>
            </a:r>
            <a:r>
              <a:rPr lang="ru-RU" sz="900" b="1" dirty="0">
                <a:solidFill>
                  <a:srgbClr val="00B0F0"/>
                </a:solidFill>
                <a:latin typeface="Comic Sans MS" pitchFamily="66" charset="0"/>
              </a:rPr>
              <a:t>М</a:t>
            </a:r>
            <a:r>
              <a:rPr lang="ru-RU" sz="900" b="1" dirty="0" smtClean="0">
                <a:solidFill>
                  <a:srgbClr val="00B0F0"/>
                </a:solidFill>
                <a:latin typeface="Comic Sans MS" pitchFamily="66" charset="0"/>
              </a:rPr>
              <a:t>ария</a:t>
            </a:r>
            <a:endParaRPr lang="ru-RU" sz="900" b="1" dirty="0">
              <a:solidFill>
                <a:srgbClr val="00B0F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</TotalTime>
  <Words>355</Words>
  <Application>Microsoft Office PowerPoint</Application>
  <PresentationFormat>Экран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</dc:creator>
  <cp:lastModifiedBy>Ольга</cp:lastModifiedBy>
  <cp:revision>12</cp:revision>
  <dcterms:created xsi:type="dcterms:W3CDTF">2020-04-17T09:51:17Z</dcterms:created>
  <dcterms:modified xsi:type="dcterms:W3CDTF">2020-04-17T13:02:10Z</dcterms:modified>
</cp:coreProperties>
</file>