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drawings/drawing2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58" r:id="rId3"/>
    <p:sldId id="259" r:id="rId4"/>
    <p:sldId id="260" r:id="rId5"/>
    <p:sldId id="263" r:id="rId6"/>
    <p:sldId id="262" r:id="rId7"/>
    <p:sldId id="264" r:id="rId8"/>
    <p:sldId id="271" r:id="rId9"/>
    <p:sldId id="267" r:id="rId10"/>
    <p:sldId id="268" r:id="rId11"/>
    <p:sldId id="269" r:id="rId12"/>
    <p:sldId id="272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4.2308374647613528E-2"/>
          <c:y val="3.4910611783283196E-2"/>
          <c:w val="0.86889605813162263"/>
          <c:h val="0.90551027463030531"/>
        </c:manualLayout>
      </c:layout>
      <c:barChart>
        <c:barDir val="col"/>
        <c:grouping val="clustered"/>
        <c:ser>
          <c:idx val="0"/>
          <c:order val="0"/>
          <c:cat>
            <c:strRef>
              <c:f>Лист1!$A$2:$A$7</c:f>
              <c:strCache>
                <c:ptCount val="6"/>
                <c:pt idx="0">
                  <c:v>гулять с друзьями</c:v>
                </c:pt>
                <c:pt idx="1">
                  <c:v>смотреть телевизор</c:v>
                </c:pt>
                <c:pt idx="2">
                  <c:v>заниматься мпортом</c:v>
                </c:pt>
                <c:pt idx="3">
                  <c:v>играть в компьютер</c:v>
                </c:pt>
                <c:pt idx="4">
                  <c:v>читать, но не всегда </c:v>
                </c:pt>
                <c:pt idx="5">
                  <c:v>читать 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71</c:v>
                </c:pt>
                <c:pt idx="1">
                  <c:v>41</c:v>
                </c:pt>
                <c:pt idx="2">
                  <c:v>40</c:v>
                </c:pt>
                <c:pt idx="3">
                  <c:v>39</c:v>
                </c:pt>
                <c:pt idx="4">
                  <c:v>29</c:v>
                </c:pt>
                <c:pt idx="5">
                  <c:v>1</c:v>
                </c:pt>
              </c:numCache>
            </c:numRef>
          </c:val>
        </c:ser>
        <c:axId val="63638912"/>
        <c:axId val="87278720"/>
      </c:barChart>
      <c:catAx>
        <c:axId val="63638912"/>
        <c:scaling>
          <c:orientation val="minMax"/>
        </c:scaling>
        <c:axPos val="b"/>
        <c:tickLblPos val="nextTo"/>
        <c:crossAx val="87278720"/>
        <c:crosses val="autoZero"/>
        <c:auto val="1"/>
        <c:lblAlgn val="ctr"/>
        <c:lblOffset val="100"/>
      </c:catAx>
      <c:valAx>
        <c:axId val="87278720"/>
        <c:scaling>
          <c:orientation val="minMax"/>
        </c:scaling>
        <c:axPos val="l"/>
        <c:majorGridlines/>
        <c:numFmt formatCode="General" sourceLinked="1"/>
        <c:tickLblPos val="nextTo"/>
        <c:crossAx val="63638912"/>
        <c:crosses val="autoZero"/>
        <c:crossBetween val="between"/>
      </c:valAx>
    </c:plotArea>
    <c:legend>
      <c:legendPos val="r"/>
      <c:layout/>
    </c:legend>
    <c:plotVisOnly val="1"/>
  </c:chart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Лист1!$A$1</c:f>
              <c:strCache>
                <c:ptCount val="1"/>
                <c:pt idx="0">
                  <c:v>количество книг за 3 года</c:v>
                </c:pt>
              </c:strCache>
            </c:strRef>
          </c:tx>
          <c:val>
            <c:numRef>
              <c:f>Лист1!$A$2:$A$6</c:f>
              <c:numCache>
                <c:formatCode>General</c:formatCode>
                <c:ptCount val="5"/>
                <c:pt idx="0">
                  <c:v>0</c:v>
                </c:pt>
                <c:pt idx="1">
                  <c:v>17</c:v>
                </c:pt>
                <c:pt idx="2">
                  <c:v>27</c:v>
                </c:pt>
                <c:pt idx="3">
                  <c:v>40</c:v>
                </c:pt>
                <c:pt idx="4">
                  <c:v>52</c:v>
                </c:pt>
              </c:numCache>
            </c:numRef>
          </c:val>
        </c:ser>
        <c:axId val="74688000"/>
        <c:axId val="74689536"/>
      </c:barChart>
      <c:catAx>
        <c:axId val="74688000"/>
        <c:scaling>
          <c:orientation val="minMax"/>
        </c:scaling>
        <c:delete val="1"/>
        <c:axPos val="b"/>
        <c:tickLblPos val="nextTo"/>
        <c:crossAx val="74689536"/>
        <c:crosses val="autoZero"/>
        <c:auto val="1"/>
        <c:lblAlgn val="ctr"/>
        <c:lblOffset val="100"/>
      </c:catAx>
      <c:valAx>
        <c:axId val="74689536"/>
        <c:scaling>
          <c:orientation val="minMax"/>
        </c:scaling>
        <c:axPos val="l"/>
        <c:majorGridlines/>
        <c:numFmt formatCode="General" sourceLinked="1"/>
        <c:tickLblPos val="nextTo"/>
        <c:crossAx val="74688000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200"/>
          </a:pPr>
          <a:endParaRPr lang="ru-RU"/>
        </a:p>
      </c:txPr>
    </c:legend>
    <c:plotVisOnly val="1"/>
  </c:chart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0.11284</cdr:x>
      <cdr:y>0.08536</cdr:y>
    </cdr:from>
    <cdr:to>
      <cdr:x>0.15625</cdr:x>
      <cdr:y>0.12195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28666" y="500045"/>
          <a:ext cx="357190" cy="2143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200" dirty="0" smtClean="0">
              <a:solidFill>
                <a:srgbClr val="FF0000"/>
              </a:solidFill>
            </a:rPr>
            <a:t>71</a:t>
          </a:r>
        </a:p>
        <a:p xmlns:a="http://schemas.openxmlformats.org/drawingml/2006/main">
          <a:endParaRPr lang="ru-RU" sz="1200" dirty="0"/>
        </a:p>
      </cdr:txBody>
    </cdr:sp>
  </cdr:relSizeAnchor>
  <cdr:relSizeAnchor xmlns:cdr="http://schemas.openxmlformats.org/drawingml/2006/chartDrawing">
    <cdr:from>
      <cdr:x>0.22569</cdr:x>
      <cdr:y>0.43902</cdr:y>
    </cdr:from>
    <cdr:to>
      <cdr:x>0.28646</cdr:x>
      <cdr:y>0.47561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857360" y="2571747"/>
          <a:ext cx="500066" cy="2143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200" dirty="0" smtClean="0">
              <a:solidFill>
                <a:srgbClr val="FF0000"/>
              </a:solidFill>
            </a:rPr>
            <a:t>41</a:t>
          </a:r>
          <a:endParaRPr lang="ru-RU" sz="1200" dirty="0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0.36458</cdr:x>
      <cdr:y>0.43902</cdr:y>
    </cdr:from>
    <cdr:to>
      <cdr:x>0.43403</cdr:x>
      <cdr:y>0.4878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000368" y="2571747"/>
          <a:ext cx="571504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0.37326</cdr:x>
      <cdr:y>0.43902</cdr:y>
    </cdr:from>
    <cdr:to>
      <cdr:x>0.43403</cdr:x>
      <cdr:y>0.4878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071806" y="2571747"/>
          <a:ext cx="500066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200" dirty="0" smtClean="0">
              <a:solidFill>
                <a:srgbClr val="FF0000"/>
              </a:solidFill>
            </a:rPr>
            <a:t>39</a:t>
          </a:r>
          <a:endParaRPr lang="ru-RU" sz="1200" dirty="0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0.51215</cdr:x>
      <cdr:y>0.43902</cdr:y>
    </cdr:from>
    <cdr:to>
      <cdr:x>0.5816</cdr:x>
      <cdr:y>0.5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4214814" y="2571747"/>
          <a:ext cx="571504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200" dirty="0" smtClean="0">
              <a:solidFill>
                <a:srgbClr val="FF0000"/>
              </a:solidFill>
            </a:rPr>
            <a:t>40</a:t>
          </a:r>
          <a:endParaRPr lang="ru-RU" sz="1200" dirty="0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0.65972</cdr:x>
      <cdr:y>0.56098</cdr:y>
    </cdr:from>
    <cdr:to>
      <cdr:x>0.72049</cdr:x>
      <cdr:y>0.60976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5429260" y="3286127"/>
          <a:ext cx="500066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200" dirty="0" smtClean="0">
              <a:solidFill>
                <a:srgbClr val="FF0000"/>
              </a:solidFill>
            </a:rPr>
            <a:t>29</a:t>
          </a:r>
          <a:endParaRPr lang="ru-RU" sz="1200" dirty="0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0.80729</cdr:x>
      <cdr:y>0.87805</cdr:y>
    </cdr:from>
    <cdr:to>
      <cdr:x>0.85938</cdr:x>
      <cdr:y>0.92683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6643706" y="5143515"/>
          <a:ext cx="428628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200" dirty="0" smtClean="0">
              <a:solidFill>
                <a:srgbClr val="FF0000"/>
              </a:solidFill>
            </a:rPr>
            <a:t>1</a:t>
          </a:r>
          <a:endParaRPr lang="ru-RU" sz="1200" dirty="0">
            <a:solidFill>
              <a:srgbClr val="FF0000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0.64583</cdr:x>
      <cdr:y>0.93403</cdr:y>
    </cdr:from>
    <cdr:to>
      <cdr:x>0.71042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952750" y="2600325"/>
          <a:ext cx="295275" cy="1809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200"/>
        </a:p>
      </cdr:txBody>
    </cdr:sp>
  </cdr:relSizeAnchor>
  <cdr:relSizeAnchor xmlns:cdr="http://schemas.openxmlformats.org/drawingml/2006/chartDrawing">
    <cdr:from>
      <cdr:x>0.28279</cdr:x>
      <cdr:y>0.94212</cdr:y>
    </cdr:from>
    <cdr:to>
      <cdr:x>0.31762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314450" y="2800351"/>
          <a:ext cx="161925" cy="1714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100"/>
            <a:t>1</a:t>
          </a:r>
        </a:p>
      </cdr:txBody>
    </cdr:sp>
  </cdr:relSizeAnchor>
  <cdr:relSizeAnchor xmlns:cdr="http://schemas.openxmlformats.org/drawingml/2006/chartDrawing">
    <cdr:from>
      <cdr:x>0.39959</cdr:x>
      <cdr:y>0.94534</cdr:y>
    </cdr:from>
    <cdr:to>
      <cdr:x>0.44467</cdr:x>
      <cdr:y>0.99678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857375" y="2800351"/>
          <a:ext cx="209550" cy="152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100"/>
            <a:t>2</a:t>
          </a:r>
        </a:p>
      </cdr:txBody>
    </cdr:sp>
  </cdr:relSizeAnchor>
  <cdr:relSizeAnchor xmlns:cdr="http://schemas.openxmlformats.org/drawingml/2006/chartDrawing">
    <cdr:from>
      <cdr:x>0.58197</cdr:x>
      <cdr:y>0.93569</cdr:y>
    </cdr:from>
    <cdr:to>
      <cdr:x>0.6168</cdr:x>
      <cdr:y>1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2705100" y="2819401"/>
          <a:ext cx="161925" cy="1905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100"/>
            <a:t>3</a:t>
          </a:r>
        </a:p>
      </cdr:txBody>
    </cdr:sp>
  </cdr:relSizeAnchor>
  <cdr:relSizeAnchor xmlns:cdr="http://schemas.openxmlformats.org/drawingml/2006/chartDrawing">
    <cdr:from>
      <cdr:x>0.05208</cdr:x>
      <cdr:y>0.93903</cdr:y>
    </cdr:from>
    <cdr:to>
      <cdr:x>0.07812</cdr:x>
      <cdr:y>0.97561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428600" y="5500705"/>
          <a:ext cx="214314" cy="2143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200" dirty="0" smtClean="0">
              <a:solidFill>
                <a:srgbClr val="FF0000"/>
              </a:solidFill>
            </a:rPr>
            <a:t>0</a:t>
          </a:r>
          <a:endParaRPr lang="ru-RU" sz="1200" dirty="0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0.25173</cdr:x>
      <cdr:y>0.68293</cdr:y>
    </cdr:from>
    <cdr:to>
      <cdr:x>0.29514</cdr:x>
      <cdr:y>0.73171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2071674" y="4000507"/>
          <a:ext cx="357190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200" dirty="0" smtClean="0">
              <a:solidFill>
                <a:srgbClr val="FF0000"/>
              </a:solidFill>
            </a:rPr>
            <a:t>17</a:t>
          </a:r>
          <a:endParaRPr lang="ru-RU" sz="1200" dirty="0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0.39062</cdr:x>
      <cdr:y>0.52439</cdr:y>
    </cdr:from>
    <cdr:to>
      <cdr:x>0.43403</cdr:x>
      <cdr:y>0.58537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3214682" y="3071813"/>
          <a:ext cx="357190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200" dirty="0" smtClean="0">
              <a:solidFill>
                <a:srgbClr val="FF0000"/>
              </a:solidFill>
            </a:rPr>
            <a:t>27</a:t>
          </a:r>
          <a:endParaRPr lang="ru-RU" sz="1200" dirty="0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0.52951</cdr:x>
      <cdr:y>0.34146</cdr:y>
    </cdr:from>
    <cdr:to>
      <cdr:x>0.5816</cdr:x>
      <cdr:y>0.39024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4357690" y="2000243"/>
          <a:ext cx="428628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200" dirty="0" smtClean="0">
              <a:solidFill>
                <a:srgbClr val="FF0000"/>
              </a:solidFill>
            </a:rPr>
            <a:t>40</a:t>
          </a:r>
          <a:endParaRPr lang="ru-RU" sz="1200" dirty="0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0.67708</cdr:x>
      <cdr:y>0.17073</cdr:y>
    </cdr:from>
    <cdr:to>
      <cdr:x>0.73785</cdr:x>
      <cdr:y>0.20731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5572136" y="1000111"/>
          <a:ext cx="500066" cy="2143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200" dirty="0" smtClean="0">
              <a:solidFill>
                <a:srgbClr val="FF0000"/>
              </a:solidFill>
            </a:rPr>
            <a:t>52</a:t>
          </a:r>
        </a:p>
        <a:p xmlns:a="http://schemas.openxmlformats.org/drawingml/2006/main">
          <a:endParaRPr lang="ru-RU" sz="1200" dirty="0">
            <a:solidFill>
              <a:srgbClr val="FF0000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FF8C92-E11F-466B-8ACA-64D58B1F9EA0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A83A37-0BF8-45A1-9365-556F2F24F0E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A83A37-0BF8-45A1-9365-556F2F24F0EC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86FF6-4214-4C05-B7DC-1FA605410D0E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FF2AD-3721-488B-9DE6-A8663ECDE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86FF6-4214-4C05-B7DC-1FA605410D0E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FF2AD-3721-488B-9DE6-A8663ECDE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86FF6-4214-4C05-B7DC-1FA605410D0E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FF2AD-3721-488B-9DE6-A8663ECDE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86FF6-4214-4C05-B7DC-1FA605410D0E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FF2AD-3721-488B-9DE6-A8663ECDE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86FF6-4214-4C05-B7DC-1FA605410D0E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FF2AD-3721-488B-9DE6-A8663ECDE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86FF6-4214-4C05-B7DC-1FA605410D0E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FF2AD-3721-488B-9DE6-A8663ECDE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86FF6-4214-4C05-B7DC-1FA605410D0E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FF2AD-3721-488B-9DE6-A8663ECDE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86FF6-4214-4C05-B7DC-1FA605410D0E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FF2AD-3721-488B-9DE6-A8663ECDE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86FF6-4214-4C05-B7DC-1FA605410D0E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FF2AD-3721-488B-9DE6-A8663ECDE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86FF6-4214-4C05-B7DC-1FA605410D0E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FF2AD-3721-488B-9DE6-A8663ECDE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86FF6-4214-4C05-B7DC-1FA605410D0E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FF2AD-3721-488B-9DE6-A8663ECDE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086FF6-4214-4C05-B7DC-1FA605410D0E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3FF2AD-3721-488B-9DE6-A8663ECDE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posloviz.ru/category/kniga/" TargetMode="External"/><Relationship Id="rId2" Type="http://schemas.openxmlformats.org/officeDocument/2006/relationships/hyperlink" Target="http://shgpi.edu.ru/biblioteka/blog/?p=5183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moudrost.ru/tema/aphorism_book5.html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Почему нужно любить чтение?</a:t>
            </a:r>
            <a:endParaRPr lang="ru-RU" b="1" dirty="0"/>
          </a:p>
        </p:txBody>
      </p:sp>
      <p:pic>
        <p:nvPicPr>
          <p:cNvPr id="4" name="Содержимое 3" descr="Похожее изображение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167730"/>
            <a:ext cx="6143668" cy="3904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4071966" cy="654032"/>
          </a:xfrm>
        </p:spPr>
        <p:txBody>
          <a:bodyPr>
            <a:normAutofit/>
          </a:bodyPr>
          <a:lstStyle/>
          <a:p>
            <a:pPr algn="just"/>
            <a:r>
              <a:rPr lang="ru-RU" sz="3200" b="1" dirty="0" smtClean="0"/>
              <a:t>6. Памятники книгам.</a:t>
            </a:r>
            <a:endParaRPr lang="ru-RU" sz="3200" b="1" dirty="0"/>
          </a:p>
        </p:txBody>
      </p:sp>
      <p:pic>
        <p:nvPicPr>
          <p:cNvPr id="4" name="Содержимое 3" descr="http://www.libnvkz.ru/chitatelyam/o-novokuznetske/dostoprimechatelnosti/22753/22756.im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4286256"/>
            <a:ext cx="2584454" cy="2291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Картинки по запросу Памятный знак &quot;Послание через века&quot;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2143116"/>
            <a:ext cx="2791460" cy="1634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900igr.net/datas/izo/Kniga-v-zhivopisi/0024-024-Razmyshlenie-o-Malenkom-printse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3071810"/>
            <a:ext cx="2671261" cy="2004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Памятник Н.М.Карамзину в виде семи томов его знаменитого труда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16" y="1071546"/>
            <a:ext cx="2451887" cy="183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памятник ивану федорову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29190" y="3786190"/>
            <a:ext cx="2035866" cy="27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s://im0-tub-ru.yandex.net/i?id=1793f17133798df7b6a709f41f4e3d10&amp;n=13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2071678"/>
            <a:ext cx="3172078" cy="178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http://te.zavantag.com/tw_files2/urls_4/57/d-56100/56100_html_m5873dc1e.png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72000" y="214290"/>
            <a:ext cx="2856230" cy="233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5715040" cy="654032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Чтение влияет на успеваемость</a:t>
            </a:r>
            <a:endParaRPr lang="ru-RU" sz="3200" b="1" dirty="0"/>
          </a:p>
        </p:txBody>
      </p:sp>
      <p:pic>
        <p:nvPicPr>
          <p:cNvPr id="5" name="Содержимое 4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214422"/>
            <a:ext cx="6589209" cy="4911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78632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Спасибо за внимание!!!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57158" y="428604"/>
            <a:ext cx="78581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Список используемой литературы:</a:t>
            </a:r>
            <a:endParaRPr lang="ru-RU" dirty="0" smtClean="0"/>
          </a:p>
          <a:p>
            <a:r>
              <a:rPr lang="ru-RU" dirty="0" err="1" smtClean="0"/>
              <a:t>Стрельцова</a:t>
            </a:r>
            <a:r>
              <a:rPr lang="ru-RU" dirty="0" smtClean="0"/>
              <a:t> О. Воспитание у детей интереса к чтению // Начальная школа - Первое Сентября.</a:t>
            </a:r>
          </a:p>
          <a:p>
            <a:r>
              <a:rPr lang="ru-RU" dirty="0" err="1" smtClean="0"/>
              <a:t>Бугрименко</a:t>
            </a:r>
            <a:r>
              <a:rPr lang="ru-RU" dirty="0" smtClean="0"/>
              <a:t> Е.А. </a:t>
            </a:r>
            <a:r>
              <a:rPr lang="ru-RU" dirty="0" err="1" smtClean="0"/>
              <a:t>Цукерман</a:t>
            </a:r>
            <a:r>
              <a:rPr lang="ru-RU" dirty="0" smtClean="0"/>
              <a:t> Г.А. Чтение без принуждения. // М., 1993</a:t>
            </a:r>
          </a:p>
          <a:p>
            <a:r>
              <a:rPr lang="ru-RU" dirty="0" smtClean="0"/>
              <a:t>Чирова А. Книга в твоих руках. // М., Просвещение, 1985</a:t>
            </a:r>
          </a:p>
          <a:p>
            <a:r>
              <a:rPr lang="ru-RU" dirty="0" err="1" smtClean="0"/>
              <a:t>Кошурникова</a:t>
            </a:r>
            <a:r>
              <a:rPr lang="ru-RU" dirty="0" smtClean="0"/>
              <a:t> Т.М. Чудо, имя которому - книга. // М., 2006</a:t>
            </a:r>
          </a:p>
          <a:p>
            <a:r>
              <a:rPr lang="ru-RU" dirty="0" smtClean="0"/>
              <a:t>Журнал «Семейное чтение» // РШБА, 2011</a:t>
            </a:r>
          </a:p>
          <a:p>
            <a:r>
              <a:rPr lang="ru-RU" dirty="0" smtClean="0"/>
              <a:t>Журнал «</a:t>
            </a:r>
            <a:r>
              <a:rPr lang="ru-RU" dirty="0" err="1" smtClean="0"/>
              <a:t>Читайка</a:t>
            </a:r>
            <a:r>
              <a:rPr lang="ru-RU" dirty="0" smtClean="0"/>
              <a:t>» // РШБА, 2011</a:t>
            </a:r>
          </a:p>
          <a:p>
            <a:r>
              <a:rPr lang="ru-RU" u="sng" dirty="0" smtClean="0">
                <a:hlinkClick r:id="rId2"/>
              </a:rPr>
              <a:t>http://shgpi.edu.ru/biblioteka/blog/?p=5183</a:t>
            </a:r>
            <a:endParaRPr lang="ru-RU" dirty="0" smtClean="0"/>
          </a:p>
          <a:p>
            <a:r>
              <a:rPr lang="ru-RU" u="sng" dirty="0" smtClean="0">
                <a:hlinkClick r:id="rId3"/>
              </a:rPr>
              <a:t>http://posloviz.ru/category/kniga/</a:t>
            </a:r>
            <a:endParaRPr lang="ru-RU" dirty="0" smtClean="0"/>
          </a:p>
          <a:p>
            <a:r>
              <a:rPr lang="ru-RU" u="sng" dirty="0" smtClean="0">
                <a:hlinkClick r:id="rId4"/>
              </a:rPr>
              <a:t>http://moudrost.ru/tema/aphorism_book5.html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9408" y="571480"/>
            <a:ext cx="8533120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428604"/>
            <a:ext cx="8229600" cy="5857916"/>
          </a:xfrm>
        </p:spPr>
        <p:txBody>
          <a:bodyPr/>
          <a:lstStyle/>
          <a:p>
            <a:r>
              <a:rPr lang="ru-RU" sz="4400" b="1" dirty="0" smtClean="0"/>
              <a:t>Объект исследования: </a:t>
            </a:r>
          </a:p>
          <a:p>
            <a:pPr>
              <a:buNone/>
            </a:pPr>
            <a:r>
              <a:rPr lang="ru-RU" b="1" dirty="0"/>
              <a:t> </a:t>
            </a:r>
            <a:r>
              <a:rPr lang="ru-RU" b="1" dirty="0" smtClean="0"/>
              <a:t>     </a:t>
            </a:r>
            <a:r>
              <a:rPr lang="ru-RU" dirty="0" smtClean="0"/>
              <a:t>детские книги, библиотека</a:t>
            </a:r>
          </a:p>
          <a:p>
            <a:pPr>
              <a:buNone/>
            </a:pPr>
            <a:endParaRPr lang="ru-RU" dirty="0" smtClean="0"/>
          </a:p>
          <a:p>
            <a:r>
              <a:rPr lang="ru-RU" sz="4400" b="1" dirty="0" smtClean="0"/>
              <a:t>Предмет исследования: </a:t>
            </a:r>
            <a:r>
              <a:rPr lang="ru-RU" dirty="0" smtClean="0"/>
              <a:t>приобщение к чтению</a:t>
            </a:r>
          </a:p>
          <a:p>
            <a:pPr>
              <a:buNone/>
            </a:pPr>
            <a:endParaRPr lang="ru-RU" dirty="0" smtClean="0"/>
          </a:p>
          <a:p>
            <a:r>
              <a:rPr lang="ru-RU" sz="4400" b="1" dirty="0" smtClean="0"/>
              <a:t>Гипотеза:</a:t>
            </a:r>
          </a:p>
          <a:p>
            <a:pPr>
              <a:buNone/>
            </a:pPr>
            <a:r>
              <a:rPr lang="ru-RU" b="1" dirty="0" smtClean="0"/>
              <a:t> </a:t>
            </a:r>
            <a:r>
              <a:rPr lang="ru-RU" b="1" dirty="0" smtClean="0">
                <a:solidFill>
                  <a:srgbClr val="FF0000"/>
                </a:solidFill>
              </a:rPr>
              <a:t>чтение влияет на успеваемость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86578" y="357166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5" name="Содержимое 6" descr="Картинки по запросу увлеченное чтение фото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92" y="214290"/>
            <a:ext cx="189704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428604"/>
            <a:ext cx="8229600" cy="585791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/>
              <a:t>Задачи:</a:t>
            </a:r>
          </a:p>
          <a:p>
            <a:pPr algn="ctr">
              <a:buNone/>
            </a:pPr>
            <a:endParaRPr lang="ru-RU" sz="4400" b="1" dirty="0" smtClean="0"/>
          </a:p>
          <a:p>
            <a:pPr algn="just"/>
            <a:r>
              <a:rPr lang="ru-RU" b="1" dirty="0" smtClean="0"/>
              <a:t>Пронаблюдать какую роль играют книги в жизни моих ровесников;</a:t>
            </a:r>
          </a:p>
          <a:p>
            <a:pPr algn="just"/>
            <a:r>
              <a:rPr lang="ru-RU" b="1" dirty="0" smtClean="0"/>
              <a:t>Найти мнения известных людей, пословицы и поговорки  о книге, о чтении;</a:t>
            </a:r>
          </a:p>
          <a:p>
            <a:pPr algn="just"/>
            <a:r>
              <a:rPr lang="ru-RU" b="1" dirty="0" smtClean="0"/>
              <a:t>Показать значимость книги через существование  множества памятников </a:t>
            </a:r>
            <a:endParaRPr lang="ru-RU" b="1" dirty="0"/>
          </a:p>
        </p:txBody>
      </p:sp>
      <p:pic>
        <p:nvPicPr>
          <p:cNvPr id="4" name="Содержимое 8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14290"/>
            <a:ext cx="2469858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428604"/>
            <a:ext cx="8229600" cy="5857916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4400" b="1" dirty="0" smtClean="0"/>
              <a:t>Методы:</a:t>
            </a:r>
          </a:p>
          <a:p>
            <a:pPr marL="742950" lvl="0" indent="-742950">
              <a:buFont typeface="+mj-lt"/>
              <a:buAutoNum type="arabicPeriod"/>
            </a:pPr>
            <a:r>
              <a:rPr lang="ru-RU" sz="4400" dirty="0"/>
              <a:t>Подбор пословиц и поговорок.</a:t>
            </a:r>
          </a:p>
          <a:p>
            <a:pPr marL="742950" lvl="0" indent="-742950">
              <a:buFont typeface="+mj-lt"/>
              <a:buAutoNum type="arabicPeriod"/>
            </a:pPr>
            <a:r>
              <a:rPr lang="ru-RU" sz="4400" dirty="0"/>
              <a:t>Проведение анкетирования.</a:t>
            </a:r>
          </a:p>
          <a:p>
            <a:pPr marL="742950" lvl="0" indent="-742950">
              <a:buFont typeface="+mj-lt"/>
              <a:buAutoNum type="arabicPeriod"/>
            </a:pPr>
            <a:r>
              <a:rPr lang="ru-RU" sz="4400" dirty="0"/>
              <a:t>Анализ читательских формуляров.</a:t>
            </a:r>
          </a:p>
          <a:p>
            <a:pPr marL="742950" lvl="0" indent="-742950">
              <a:buFont typeface="+mj-lt"/>
              <a:buAutoNum type="arabicPeriod"/>
            </a:pPr>
            <a:r>
              <a:rPr lang="ru-RU" sz="4400" dirty="0"/>
              <a:t>Анализ полученных результатов.</a:t>
            </a:r>
          </a:p>
          <a:p>
            <a:pPr marL="742950" lvl="0" indent="-742950">
              <a:buFont typeface="+mj-lt"/>
              <a:buAutoNum type="arabicPeriod"/>
            </a:pPr>
            <a:r>
              <a:rPr lang="ru-RU" sz="4400" dirty="0"/>
              <a:t>Мнения известных людей.</a:t>
            </a:r>
          </a:p>
          <a:p>
            <a:pPr marL="742950" lvl="0" indent="-742950">
              <a:buFont typeface="+mj-lt"/>
              <a:buAutoNum type="arabicPeriod"/>
            </a:pPr>
            <a:r>
              <a:rPr lang="ru-RU" sz="4400" dirty="0"/>
              <a:t>Памятники книгам.</a:t>
            </a:r>
          </a:p>
          <a:p>
            <a:pPr marL="742950" lvl="0" indent="-742950">
              <a:buFont typeface="+mj-lt"/>
              <a:buAutoNum type="arabicPeriod"/>
            </a:pPr>
            <a:r>
              <a:rPr lang="ru-RU" sz="4400" dirty="0"/>
              <a:t>Формулировка выводов.</a:t>
            </a:r>
          </a:p>
          <a:p>
            <a:pPr marL="742950" indent="-742950" algn="just">
              <a:buNone/>
            </a:pPr>
            <a:endParaRPr lang="ru-RU" sz="4400" b="1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Картинки по запросу увлеченное чтение фото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000496" y="285728"/>
            <a:ext cx="4500594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28596" y="2928934"/>
            <a:ext cx="821537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Чем я люблю заниматься в свободное время?:</a:t>
            </a:r>
          </a:p>
          <a:p>
            <a:endParaRPr lang="ru-RU" sz="2800" dirty="0" smtClean="0"/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Гулять с друзьями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Читать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Смотреть телевизор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Играть в компьютер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Заниматься спортом</a:t>
            </a:r>
            <a:endParaRPr lang="ru-RU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500" y="428625"/>
          <a:ext cx="8229600" cy="585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857224" y="857232"/>
          <a:ext cx="7943876" cy="54292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42910" y="214290"/>
            <a:ext cx="8072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Анализ читательских формуляров</a:t>
            </a:r>
            <a:endParaRPr lang="ru-RU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73050"/>
            <a:ext cx="2608289" cy="4571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143240" y="571480"/>
            <a:ext cx="5643602" cy="6000792"/>
          </a:xfrm>
        </p:spPr>
        <p:txBody>
          <a:bodyPr>
            <a:no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800" dirty="0" smtClean="0"/>
              <a:t>Книга-друг человека.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dirty="0" smtClean="0"/>
              <a:t>Кто много читает, тот много знает.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dirty="0" smtClean="0"/>
              <a:t>Книга мала, а ума придала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dirty="0" smtClean="0"/>
              <a:t>Не всякий , кто читает, в чтении силу знает.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dirty="0" smtClean="0"/>
              <a:t>Одна книга тысячу людей учит.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dirty="0" smtClean="0"/>
              <a:t>Книга- маленькое окошко, через него весь мир видно.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dirty="0" smtClean="0"/>
              <a:t>Испокон века книга растит человека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dirty="0" smtClean="0"/>
              <a:t>Дом без книги – день без солнца.</a:t>
            </a:r>
            <a:endParaRPr lang="ru-RU" sz="2800" dirty="0"/>
          </a:p>
        </p:txBody>
      </p:sp>
      <p:pic>
        <p:nvPicPr>
          <p:cNvPr id="5" name="Содержимое 4" descr="Картинки по запросу увлеченное чтение фото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5720" y="214290"/>
            <a:ext cx="257176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14348" y="1643050"/>
            <a:ext cx="464347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«Чем больше человек прочитает хороших книг, тем разумнее, грамотнее, образованнее он станет» </a:t>
            </a:r>
            <a:endParaRPr lang="ru-RU" dirty="0" smtClean="0"/>
          </a:p>
          <a:p>
            <a:r>
              <a:rPr lang="ru-RU" dirty="0" smtClean="0"/>
              <a:t>Ю</a:t>
            </a:r>
            <a:r>
              <a:rPr lang="ru-RU" dirty="0"/>
              <a:t>. А. Гагарин.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786314" y="4500570"/>
            <a:ext cx="32861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Чтение – вот лучшее умение. (</a:t>
            </a:r>
            <a:r>
              <a:rPr lang="ru-RU" dirty="0" err="1"/>
              <a:t>ПушкинА.С</a:t>
            </a:r>
            <a:r>
              <a:rPr lang="ru-RU" dirty="0"/>
              <a:t>.)</a:t>
            </a:r>
          </a:p>
          <a:p>
            <a:endParaRPr lang="ru-RU" dirty="0"/>
          </a:p>
        </p:txBody>
      </p:sp>
      <p:pic>
        <p:nvPicPr>
          <p:cNvPr id="11" name="Рисунок 10" descr="Картинки по запросу гагарин фото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1214422"/>
            <a:ext cx="21336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3929066"/>
            <a:ext cx="1905000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322</Words>
  <Application>Microsoft Office PowerPoint</Application>
  <PresentationFormat>Экран (4:3)</PresentationFormat>
  <Paragraphs>70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Почему нужно любить чтение?</vt:lpstr>
      <vt:lpstr>Слайд 2</vt:lpstr>
      <vt:lpstr>Слайд 3</vt:lpstr>
      <vt:lpstr>Слайд 4</vt:lpstr>
      <vt:lpstr>Слайд 5</vt:lpstr>
      <vt:lpstr>Слайд 6</vt:lpstr>
      <vt:lpstr>Слайд 7</vt:lpstr>
      <vt:lpstr> </vt:lpstr>
      <vt:lpstr>Слайд 9</vt:lpstr>
      <vt:lpstr>6. Памятники книгам.</vt:lpstr>
      <vt:lpstr>Чтение влияет на успеваемость</vt:lpstr>
      <vt:lpstr>Спасибо за внимание!!! </vt:lpstr>
      <vt:lpstr>Слайд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Почему нужно любить чтение?</dc:title>
  <dc:creator>OEM</dc:creator>
  <cp:lastModifiedBy>OEM</cp:lastModifiedBy>
  <cp:revision>21</cp:revision>
  <dcterms:created xsi:type="dcterms:W3CDTF">2017-11-15T04:10:44Z</dcterms:created>
  <dcterms:modified xsi:type="dcterms:W3CDTF">2017-11-15T09:20:49Z</dcterms:modified>
</cp:coreProperties>
</file>