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4"/>
  </p:handoutMasterIdLst>
  <p:sldIdLst>
    <p:sldId id="256" r:id="rId2"/>
    <p:sldId id="258" r:id="rId3"/>
    <p:sldId id="259" r:id="rId4"/>
    <p:sldId id="271" r:id="rId5"/>
    <p:sldId id="260" r:id="rId6"/>
    <p:sldId id="272" r:id="rId7"/>
    <p:sldId id="262" r:id="rId8"/>
    <p:sldId id="261" r:id="rId9"/>
    <p:sldId id="269" r:id="rId10"/>
    <p:sldId id="264" r:id="rId11"/>
    <p:sldId id="273" r:id="rId12"/>
    <p:sldId id="265" r:id="rId13"/>
    <p:sldId id="266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0" autoAdjust="0"/>
    <p:restoredTop sz="94660"/>
  </p:normalViewPr>
  <p:slideViewPr>
    <p:cSldViewPr snapToGrid="0">
      <p:cViewPr>
        <p:scale>
          <a:sx n="110" d="100"/>
          <a:sy n="110" d="100"/>
        </p:scale>
        <p:origin x="-72" y="-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cdn.fishki.net/upload/post/201405/29/1273342/269b832b3dd82d5a4ebb7cb89bb99d1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WordArt 8"/>
          <p:cNvSpPr>
            <a:spLocks noChangeArrowheads="1" noChangeShapeType="1" noTextEdit="1"/>
          </p:cNvSpPr>
          <p:nvPr/>
        </p:nvSpPr>
        <p:spPr bwMode="auto">
          <a:xfrm>
            <a:off x="1403648" y="2222291"/>
            <a:ext cx="6408712" cy="14838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400ED"/>
                    </a:gs>
                    <a:gs pos="100000">
                      <a:srgbClr val="0000FF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СИБИРЬ </a:t>
            </a:r>
            <a:endParaRPr lang="ru-RU" sz="3600" b="1" i="1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9400ED"/>
                  </a:gs>
                  <a:gs pos="100000">
                    <a:srgbClr val="0000FF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Georgia"/>
            </a:endParaRPr>
          </a:p>
        </p:txBody>
      </p:sp>
      <p:sp>
        <p:nvSpPr>
          <p:cNvPr id="6" name="WordArt 8"/>
          <p:cNvSpPr>
            <a:spLocks noChangeArrowheads="1" noChangeShapeType="1" noTextEdit="1"/>
          </p:cNvSpPr>
          <p:nvPr/>
        </p:nvSpPr>
        <p:spPr bwMode="auto">
          <a:xfrm>
            <a:off x="1403648" y="5415959"/>
            <a:ext cx="6408712" cy="120188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9400ED"/>
                  </a:gs>
                  <a:gs pos="100000">
                    <a:srgbClr val="0000FF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289419" y="243515"/>
            <a:ext cx="8574664" cy="533400"/>
            <a:chOff x="1262" y="2682"/>
            <a:chExt cx="3202" cy="336"/>
          </a:xfrm>
        </p:grpSpPr>
        <p:sp>
          <p:nvSpPr>
            <p:cNvPr id="6" name="Rectangle 14"/>
            <p:cNvSpPr>
              <a:spLocks noChangeArrowheads="1"/>
            </p:cNvSpPr>
            <p:nvPr/>
          </p:nvSpPr>
          <p:spPr bwMode="gray">
            <a:xfrm rot="3419336">
              <a:off x="1199" y="2764"/>
              <a:ext cx="317" cy="192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" name="Text Box 15"/>
            <p:cNvSpPr txBox="1">
              <a:spLocks noChangeArrowheads="1"/>
            </p:cNvSpPr>
            <p:nvPr/>
          </p:nvSpPr>
          <p:spPr bwMode="gray">
            <a:xfrm>
              <a:off x="1510" y="2682"/>
              <a:ext cx="295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Больше 25% всех лесов на планете произрастает в Сибири.</a:t>
              </a:r>
              <a:endParaRPr 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7170" name="Picture 2" descr="http://iz-sibiri.ru/uploads/posts/2011-01/1293862163_altay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303" y="3846392"/>
            <a:ext cx="3889897" cy="29197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prirzon.narod.ru/tajg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580" y="1657025"/>
            <a:ext cx="3882504" cy="29118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img1.liveinternet.ru/images/attach/c/1/55/330/55330043_1266438870_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5" y="802501"/>
            <a:ext cx="4855844" cy="29412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Users\Хозяин\Documents\презентация\осень\0_980a3_37feb46e_ori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77456" y="4681427"/>
            <a:ext cx="1996158" cy="202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79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291864" y="305552"/>
            <a:ext cx="8628201" cy="1016001"/>
            <a:chOff x="1270" y="3272"/>
            <a:chExt cx="2401" cy="640"/>
          </a:xfrm>
        </p:grpSpPr>
        <p:sp>
          <p:nvSpPr>
            <p:cNvPr id="5" name="Rectangle 24"/>
            <p:cNvSpPr>
              <a:spLocks noChangeArrowheads="1"/>
            </p:cNvSpPr>
            <p:nvPr/>
          </p:nvSpPr>
          <p:spPr bwMode="gray">
            <a:xfrm rot="3419336">
              <a:off x="1178" y="3375"/>
              <a:ext cx="346" cy="161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" name="Text Box 25"/>
            <p:cNvSpPr txBox="1">
              <a:spLocks noChangeArrowheads="1"/>
            </p:cNvSpPr>
            <p:nvPr/>
          </p:nvSpPr>
          <p:spPr bwMode="gray">
            <a:xfrm>
              <a:off x="1469" y="3272"/>
              <a:ext cx="2202" cy="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На самом деле, кедров в Сибири нет. Настоящие кедры растут в Ливане и Гималаях, а дерево, которое сибиряки привыкли именовать кедром, в реальности – сосна сибирская.</a:t>
              </a:r>
              <a:endParaRPr 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1" name="Picture 2" descr="http://izba-iz-brevna.ru/d/69277/d/691624203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167" y="2360645"/>
            <a:ext cx="5242897" cy="39321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img0.liveinternet.ru/images/attach/c/0/120/730/120730018_aktJLkLcAlU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8" r="10983" b="1"/>
          <a:stretch/>
        </p:blipFill>
        <p:spPr bwMode="auto">
          <a:xfrm>
            <a:off x="190736" y="1250302"/>
            <a:ext cx="3970715" cy="24166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diety-free.ru/wp-content/uploads/2012/12/%D0%9A%D0%B5%D0%B4%D1%80%D0%BE%D0%B2%D1%8B%D0%B5-%D0%BE%D1%80%D0%B5%D1%85%D0%B8-%D0%B4%D0%BB%D1%8F-%D0%BF%D0%BE%D1%85%D1%83%D0%B4%D0%B5%D0%BD%D0%B8%D1%8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36" y="4189784"/>
            <a:ext cx="3072428" cy="23043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Users\Хозяин\Documents\презентация\осень\klen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414" y="968635"/>
            <a:ext cx="1652402" cy="165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44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273283" y="230456"/>
            <a:ext cx="8713333" cy="708026"/>
            <a:chOff x="1262" y="3272"/>
            <a:chExt cx="3235" cy="446"/>
          </a:xfrm>
        </p:grpSpPr>
        <p:sp>
          <p:nvSpPr>
            <p:cNvPr id="6" name="Rectangle 19"/>
            <p:cNvSpPr>
              <a:spLocks noChangeArrowheads="1"/>
            </p:cNvSpPr>
            <p:nvPr/>
          </p:nvSpPr>
          <p:spPr bwMode="gray">
            <a:xfrm rot="3419336">
              <a:off x="1202" y="3337"/>
              <a:ext cx="335" cy="215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" name="Text Box 20"/>
            <p:cNvSpPr txBox="1">
              <a:spLocks noChangeArrowheads="1"/>
            </p:cNvSpPr>
            <p:nvPr/>
          </p:nvSpPr>
          <p:spPr bwMode="gray">
            <a:xfrm>
              <a:off x="1513" y="3272"/>
              <a:ext cx="2984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В Сибири самая большая разница температур в мире</a:t>
              </a:r>
              <a:r>
                <a:rPr lang="ru-RU" sz="20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(с -70 до +36,7). Этот природный рекорд был зарегистрирован в Верхоянске (Якутия).</a:t>
              </a:r>
              <a:endParaRPr 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8194" name="Picture 2" descr="http://fb.ru/misc/i/gallery/31647/8268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42" y="1449811"/>
            <a:ext cx="4558292" cy="30475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img0.liveinternet.ru/images/attach/c/10/127/436/127436850_4809770_p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630" y="2429069"/>
            <a:ext cx="4283986" cy="2849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apikabu.ru/img_n/2012-02_1/yb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765" y="4497355"/>
            <a:ext cx="2994303" cy="2245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Users\Хозяин\Documents\презентация\осень\klen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704" y="5195402"/>
            <a:ext cx="1652402" cy="165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82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83472" y="228895"/>
            <a:ext cx="8608600" cy="2862264"/>
            <a:chOff x="1249" y="1482"/>
            <a:chExt cx="2422" cy="1803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gray">
            <a:xfrm rot="3419336">
              <a:off x="1164" y="1588"/>
              <a:ext cx="333" cy="163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gray">
            <a:xfrm>
              <a:off x="1439" y="1482"/>
              <a:ext cx="2232" cy="1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На территории Сибири сосредоточено огромное количество ресурсов России:</a:t>
              </a:r>
            </a:p>
            <a:p>
              <a:pPr marL="342900" indent="-342900" algn="l">
                <a:buFontTx/>
                <a:buChar char="-"/>
              </a:pP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90 % газа;</a:t>
              </a:r>
            </a:p>
            <a:p>
              <a:pPr marL="342900" indent="-342900" algn="l">
                <a:buFontTx/>
                <a:buChar char="-"/>
              </a:pP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85% свинца и платины;</a:t>
              </a:r>
            </a:p>
            <a:p>
              <a:pPr marL="342900" indent="-342900" algn="l">
                <a:buFontTx/>
                <a:buChar char="-"/>
              </a:pP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71% никеля;</a:t>
              </a:r>
            </a:p>
            <a:p>
              <a:pPr marL="342900" indent="-342900" algn="l">
                <a:buFontTx/>
                <a:buChar char="-"/>
              </a:pP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69% меди;</a:t>
              </a:r>
            </a:p>
            <a:p>
              <a:pPr marL="342900" indent="-342900" algn="l">
                <a:buFontTx/>
                <a:buChar char="-"/>
              </a:pP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65% нефти;</a:t>
              </a:r>
            </a:p>
            <a:p>
              <a:pPr marL="342900" indent="-342900" algn="l">
                <a:buFontTx/>
                <a:buChar char="-"/>
              </a:pP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44% серебра;</a:t>
              </a:r>
            </a:p>
            <a:p>
              <a:pPr marL="342900" indent="-342900" algn="l">
                <a:buFontTx/>
                <a:buChar char="-"/>
              </a:pP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40% золота.</a:t>
              </a:r>
            </a:p>
          </p:txBody>
        </p:sp>
      </p:grpSp>
      <p:pic>
        <p:nvPicPr>
          <p:cNvPr id="9220" name="Picture 4" descr="http://geografica.net.ua/new/geo_zoloto_n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978" y="3574701"/>
            <a:ext cx="2929093" cy="19002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avtoz-nn.ru/element/content/uploads/2010/03/1261678263_cup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074" y="721693"/>
            <a:ext cx="2285998" cy="18766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http://protown.ru/pic/niccolum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5" t="15384" r="16726" b="9514"/>
          <a:stretch/>
        </p:blipFill>
        <p:spPr bwMode="auto">
          <a:xfrm>
            <a:off x="958796" y="3091158"/>
            <a:ext cx="2493131" cy="19242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jewelrista.com/wp-content/uploads/2011/07/Metal-Platinum-Nugge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33" y="4722366"/>
            <a:ext cx="2515551" cy="19002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ru5.anyfad.com/items/t1@32e28736-aa41-4028-8e27-0a84c3d39c3c/Chyornoe-zoloto--nef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976" y="1525189"/>
            <a:ext cx="3405617" cy="19156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www.jovtivody.tv/wp-content/uploads/2016/02/%D0%B3%D0%B0%D0%B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910" y="4681643"/>
            <a:ext cx="2584580" cy="19409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Users\Хозяин\Documents\презентация\осень\klen1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606074" y="5610550"/>
            <a:ext cx="1539552" cy="124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01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Первый русский город в Сибири – Тюмень – был основан в 1586 г</a:t>
            </a:r>
            <a:r>
              <a:rPr lang="en-US" sz="3600" dirty="0"/>
              <a:t>.</a:t>
            </a:r>
            <a:endParaRPr lang="ru-RU" dirty="0"/>
          </a:p>
        </p:txBody>
      </p:sp>
      <p:pic>
        <p:nvPicPr>
          <p:cNvPr id="4" name="Picture 11" descr="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132" y="1753259"/>
            <a:ext cx="3897128" cy="458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2" descr="1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3259"/>
            <a:ext cx="410527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41297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" y="0"/>
            <a:ext cx="9135374" cy="5746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828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778" y="1302591"/>
            <a:ext cx="6084062" cy="460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77375" y="5995359"/>
            <a:ext cx="3996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Герб Тюменской области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85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0016" y="5926347"/>
            <a:ext cx="40459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Флаг Тюменской области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upload.wikimedia.org/wikipedia/commons/thumb/4/4e/Flag_of_Tyumen_Oblast.svg/1599px-Flag_of_Tyumen_Oblast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219" y="1402612"/>
            <a:ext cx="6569853" cy="4379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29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ideouroki.net/videouroki/conspekty/dpis2/8-iershov-piotr-pavlovich.files/image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247" y="1515282"/>
            <a:ext cx="6321374" cy="419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39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s00.infourok.ru/images/doc/133/154752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81" y="1130059"/>
            <a:ext cx="6303925" cy="558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56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242597" y="308204"/>
            <a:ext cx="7109510" cy="479425"/>
            <a:chOff x="1248" y="2030"/>
            <a:chExt cx="4380" cy="302"/>
          </a:xfrm>
        </p:grpSpPr>
        <p:sp>
          <p:nvSpPr>
            <p:cNvPr id="8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" name="Text Box 10"/>
            <p:cNvSpPr txBox="1">
              <a:spLocks noChangeArrowheads="1"/>
            </p:cNvSpPr>
            <p:nvPr/>
          </p:nvSpPr>
          <p:spPr bwMode="gray">
            <a:xfrm>
              <a:off x="1719" y="2072"/>
              <a:ext cx="390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Сибирь занимает почти 10% суши на планете.</a:t>
              </a:r>
              <a:endParaRPr 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026" name="Picture 2" descr="http://uslide.ru/images/13/19158/960/img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" t="15469" r="4048" b="4395"/>
          <a:stretch/>
        </p:blipFill>
        <p:spPr bwMode="auto">
          <a:xfrm>
            <a:off x="494188" y="1054358"/>
            <a:ext cx="8235663" cy="5495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Users\Хозяин\Documents\презентация\осень\0_980a3_37feb46e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77665" y="-1734"/>
            <a:ext cx="1084778" cy="109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002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936" y="1250830"/>
            <a:ext cx="3689089" cy="5509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01728" y="1500996"/>
            <a:ext cx="196534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Памятник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«Прасковья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Луполова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35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bestsportsmen.ru/media/342/anton-shipulin-6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520" y="1397480"/>
            <a:ext cx="4641193" cy="521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52422" y="2418388"/>
            <a:ext cx="2725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Антон Шипулин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20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8175" y="2967335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248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251927" y="282701"/>
            <a:ext cx="8497516" cy="774701"/>
            <a:chOff x="1248" y="2640"/>
            <a:chExt cx="5124" cy="488"/>
          </a:xfrm>
        </p:grpSpPr>
        <p:sp>
          <p:nvSpPr>
            <p:cNvPr id="6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" name="Text Box 15"/>
            <p:cNvSpPr txBox="1">
              <a:spLocks noChangeArrowheads="1"/>
            </p:cNvSpPr>
            <p:nvPr/>
          </p:nvSpPr>
          <p:spPr bwMode="gray">
            <a:xfrm>
              <a:off x="1676" y="2682"/>
              <a:ext cx="4696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Площадь Сибири больше 10 000 000 кв. км., что больше  второго по площади после России государства мира – Канады или 15 Франций.</a:t>
              </a:r>
              <a:endParaRPr 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9" name="Рисунок 8"/>
          <p:cNvPicPr/>
          <p:nvPr/>
        </p:nvPicPr>
        <p:blipFill rotWithShape="1">
          <a:blip r:embed="rId2"/>
          <a:srcRect l="12051" t="27280" r="36590" b="18899"/>
          <a:stretch/>
        </p:blipFill>
        <p:spPr bwMode="auto">
          <a:xfrm>
            <a:off x="5178490" y="1004672"/>
            <a:ext cx="3738904" cy="29398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 descr="http://firstwall.ru/dl/18/osen_gory_reka_1680x10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37" y="1272070"/>
            <a:ext cx="4384150" cy="27400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tranakontrastov.ru/images/image_material/priroda-zapadnoj-sibir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230" y="3729911"/>
            <a:ext cx="5561045" cy="31280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Users\Хозяин\Documents\презентация\осень\klen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28" y="4466045"/>
            <a:ext cx="1652402" cy="165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372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281397" y="325391"/>
            <a:ext cx="8592015" cy="1323975"/>
            <a:chOff x="1257" y="3272"/>
            <a:chExt cx="3207" cy="834"/>
          </a:xfrm>
        </p:grpSpPr>
        <p:sp>
          <p:nvSpPr>
            <p:cNvPr id="6" name="Rectangle 24"/>
            <p:cNvSpPr>
              <a:spLocks noChangeArrowheads="1"/>
            </p:cNvSpPr>
            <p:nvPr/>
          </p:nvSpPr>
          <p:spPr bwMode="gray">
            <a:xfrm rot="3419336">
              <a:off x="1206" y="3327"/>
              <a:ext cx="308" cy="206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" name="Text Box 25"/>
            <p:cNvSpPr txBox="1">
              <a:spLocks noChangeArrowheads="1"/>
            </p:cNvSpPr>
            <p:nvPr/>
          </p:nvSpPr>
          <p:spPr bwMode="gray">
            <a:xfrm>
              <a:off x="1539" y="3272"/>
              <a:ext cx="2925" cy="8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Население Сибири составляет около 24 млн. чел. Основная часть населения – русские, проживает много других этнических групп и народностей, такие как Буряты, Ненцы, Коми, Хакасы, Чукчи, Эвенки, Якуты. </a:t>
              </a:r>
              <a:endParaRPr 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4102" name="Picture 6" descr="http://selorodnoe.ru/pictures05.2014/2015.07.01_09-34-54696_f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077" y="1322796"/>
            <a:ext cx="3245498" cy="2150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nesiditsa.ru/wp-content/uploads/2014/01/image0032-710x5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11" y="1542851"/>
            <a:ext cx="3147947" cy="23631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://minkultrb.ru/upload/iblock/0ee/0eec5aa39c14402e64f5214456cd425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734" y="2724440"/>
            <a:ext cx="3557470" cy="23631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://blog.bnkomi.ru/content/post/402/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394" y="4628958"/>
            <a:ext cx="3224018" cy="21493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https://image.jimcdn.com/app/cms/image/transf/dimension=480x10000:format=jpg/path/s3726f4fc9675ca64/image/i1fc1da9579fae3bf/version/1419441019/%D1%8F%D0%BA%D1%83%D1%82%D1%8B-%D0%B2-%D1%81%D1%82%D0%B0%D1%80%D0%B8%D0%BD%D0%BD%D1%8B%D1%85-%D0%BA%D0%BE%D1%81%D1%82%D1%8E%D0%BC%D0%B0%D1%8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10" y="4415125"/>
            <a:ext cx="3793729" cy="23631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Users\Хозяин\Documents\презентация\осень\klen1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816221" y="5230393"/>
            <a:ext cx="1912776" cy="1549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4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247120" y="262165"/>
            <a:ext cx="8570306" cy="469901"/>
            <a:chOff x="1246" y="3233"/>
            <a:chExt cx="2425" cy="296"/>
          </a:xfrm>
        </p:grpSpPr>
        <p:sp>
          <p:nvSpPr>
            <p:cNvPr id="6" name="Rectangle 19"/>
            <p:cNvSpPr>
              <a:spLocks noChangeArrowheads="1"/>
            </p:cNvSpPr>
            <p:nvPr/>
          </p:nvSpPr>
          <p:spPr bwMode="gray">
            <a:xfrm rot="3419336">
              <a:off x="1178" y="3301"/>
              <a:ext cx="296" cy="159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" name="Text Box 20"/>
            <p:cNvSpPr txBox="1">
              <a:spLocks noChangeArrowheads="1"/>
            </p:cNvSpPr>
            <p:nvPr/>
          </p:nvSpPr>
          <p:spPr bwMode="gray">
            <a:xfrm>
              <a:off x="1461" y="3272"/>
              <a:ext cx="221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Высочайшая точка Сибири – гора Белуха 4509 м (Горный Алтай).</a:t>
              </a:r>
              <a:endParaRPr 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5122" name="Picture 2" descr="http://zhenskayatema.ru/wp-content/uploads/2015/06/%D0%B3%D0%BE%D1%80%D0%B0-%D0%B1%D0%B5%D0%BB%D1%83%D1%85%D0%B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68" y="724129"/>
            <a:ext cx="4707315" cy="2849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xn----7sba7adklhjup3a.xn--p1ai/images/Priroda_altaja/gory_altaja/Belucha/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851" y="3696920"/>
            <a:ext cx="5234474" cy="30534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orld-of-adventures.ru/wp-content/uploads/beluha-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294" y="1619939"/>
            <a:ext cx="4334575" cy="28897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Users\Хозяин\Documents\презентация\осень\0_980a3_37feb46e_ori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821268" y="4727483"/>
            <a:ext cx="1996158" cy="202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08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83472" y="228893"/>
            <a:ext cx="8608600" cy="708025"/>
            <a:chOff x="1249" y="1482"/>
            <a:chExt cx="2422" cy="446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gray">
            <a:xfrm rot="3419336">
              <a:off x="1164" y="1588"/>
              <a:ext cx="333" cy="163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" name="Text Box 5"/>
            <p:cNvSpPr txBox="1">
              <a:spLocks noChangeArrowheads="1"/>
            </p:cNvSpPr>
            <p:nvPr/>
          </p:nvSpPr>
          <p:spPr bwMode="gray">
            <a:xfrm>
              <a:off x="1439" y="1482"/>
              <a:ext cx="2232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Все реки Сибири относятся к бассейну Северного Ледовитого океана. Крупные реки Сибири – Ангара, Енисей, Обь, Иртыш, Лена, Амур.</a:t>
              </a:r>
              <a:endParaRPr 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3074" name="Picture 2" descr="http://geography6class.ru/wp-content/uploads/2015/10/lena_pillars_yakutia_2-680x3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301" y="3590386"/>
            <a:ext cx="6489771" cy="3149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set-travel.com/images/%D0%9A28.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79" y="906016"/>
            <a:ext cx="5010917" cy="31530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Users\Хозяин\Documents\презентация\осень\0_980a3_37feb46e_or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214778" y="1303149"/>
            <a:ext cx="1996158" cy="202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87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297472" y="325390"/>
            <a:ext cx="8575940" cy="708025"/>
            <a:chOff x="1263" y="3272"/>
            <a:chExt cx="3201" cy="446"/>
          </a:xfrm>
        </p:grpSpPr>
        <p:sp>
          <p:nvSpPr>
            <p:cNvPr id="6" name="Rectangle 24"/>
            <p:cNvSpPr>
              <a:spLocks noChangeArrowheads="1"/>
            </p:cNvSpPr>
            <p:nvPr/>
          </p:nvSpPr>
          <p:spPr bwMode="gray">
            <a:xfrm rot="3419336">
              <a:off x="1194" y="3341"/>
              <a:ext cx="346" cy="20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" name="Text Box 25"/>
            <p:cNvSpPr txBox="1">
              <a:spLocks noChangeArrowheads="1"/>
            </p:cNvSpPr>
            <p:nvPr/>
          </p:nvSpPr>
          <p:spPr bwMode="gray">
            <a:xfrm>
              <a:off x="1539" y="3272"/>
              <a:ext cx="2925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В Сибири самые большие запасы пресной поверхностной воды на планете.</a:t>
              </a:r>
              <a:endParaRPr 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6146" name="Picture 2" descr="http://livej.ru/wp-content/uploads/2016/04/ozero_baikal-678x3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69" y="982128"/>
            <a:ext cx="4807228" cy="27014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semshudes.narod.ru/bai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868" y="3844213"/>
            <a:ext cx="4566344" cy="3013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s018.radikal.ru/i503/1201/35/ae384e6f301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" b="6765"/>
          <a:stretch/>
        </p:blipFill>
        <p:spPr bwMode="auto">
          <a:xfrm>
            <a:off x="4955164" y="2075864"/>
            <a:ext cx="4061390" cy="27014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Users\Хозяин\Documents\презентация\осень\klen1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915609" y="4978467"/>
            <a:ext cx="1912776" cy="1549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05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00051" y="224132"/>
            <a:ext cx="8592023" cy="1631950"/>
            <a:chOff x="1256" y="1482"/>
            <a:chExt cx="3208" cy="1028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gray">
            <a:xfrm rot="3419336">
              <a:off x="1209" y="1541"/>
              <a:ext cx="302" cy="207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gray">
            <a:xfrm>
              <a:off x="1496" y="1482"/>
              <a:ext cx="2968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В Сибири находится самое глубокое пресное озеро планеты – Байкал.  Из этого озера вытекает всего одна река – Ангара. Вода в Байкале очень прозрачная – до 50 м. Около 20% всей пресной воды мира (не включая ледники) – это вода озера Байкал. Вокруг Байкала ежегодно происходит более 2000 землетрясений.  </a:t>
              </a:r>
              <a:endParaRPr 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9" name="Рисунок 8" descr="Несколько интересных фактов о Сибири интересное, сибирь, факты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59" y="2032643"/>
            <a:ext cx="3470988" cy="2596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http://www.all-solar-battery.ru/wp-content/uploads/2011/07/bayk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024" y="4251728"/>
            <a:ext cx="3477352" cy="2606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ecofauna.org/system/files/u3/forum/ozero_baika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334" y="2032643"/>
            <a:ext cx="3947740" cy="25961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Users\Хозяин\Documents\презентация\осень\klen1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451" y="4840839"/>
            <a:ext cx="1652402" cy="165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37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198370" y="335452"/>
            <a:ext cx="8665713" cy="2282826"/>
            <a:chOff x="1228" y="2659"/>
            <a:chExt cx="3236" cy="1438"/>
          </a:xfrm>
        </p:grpSpPr>
        <p:sp>
          <p:nvSpPr>
            <p:cNvPr id="5" name="Rectangle 14"/>
            <p:cNvSpPr>
              <a:spLocks noChangeArrowheads="1"/>
            </p:cNvSpPr>
            <p:nvPr/>
          </p:nvSpPr>
          <p:spPr bwMode="gray">
            <a:xfrm rot="3419336">
              <a:off x="1149" y="2738"/>
              <a:ext cx="376" cy="21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" name="Text Box 15"/>
            <p:cNvSpPr txBox="1">
              <a:spLocks noChangeArrowheads="1"/>
            </p:cNvSpPr>
            <p:nvPr/>
          </p:nvSpPr>
          <p:spPr bwMode="gray">
            <a:xfrm>
              <a:off x="1510" y="2682"/>
              <a:ext cx="2954" cy="14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На территории Сибири находится самое большое болото мира – Васюганское болото. Сначала на этой территории было девятнадцать отдельных болот, потом они слились в единое. Из Васюганского болота берут начало многие реки, но главная его функция – очищение атмосферы. Поэтому его называют гигантским естественным фильтром. Достоинством болота является его уникальная флора и фауна., идет разработка нефтяных и газовых месторождений.</a:t>
              </a:r>
              <a:endParaRPr 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8" name="Рисунок 7"/>
          <p:cNvPicPr/>
          <p:nvPr/>
        </p:nvPicPr>
        <p:blipFill rotWithShape="1">
          <a:blip r:embed="rId2"/>
          <a:srcRect l="11667" t="29742" r="36410" b="15288"/>
          <a:stretch/>
        </p:blipFill>
        <p:spPr bwMode="auto">
          <a:xfrm>
            <a:off x="5016458" y="3542007"/>
            <a:ext cx="3847626" cy="3157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122" name="Picture 2" descr="http://nesiditsa.ru/wp-content/uploads/2014/01/image0042-710x5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99" y="2496979"/>
            <a:ext cx="4823958" cy="36145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Users\Хозяин\Documents\презентация\осень\klen1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554866" y="2254383"/>
            <a:ext cx="1589134" cy="1287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08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387</Words>
  <Application>Microsoft Office PowerPoint</Application>
  <PresentationFormat>Экран (4:3)</PresentationFormat>
  <Paragraphs>28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Первый русский город в Сибири – Тюмень – был основан в 1586 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директор</cp:lastModifiedBy>
  <cp:revision>43</cp:revision>
  <dcterms:created xsi:type="dcterms:W3CDTF">2014-11-21T11:00:06Z</dcterms:created>
  <dcterms:modified xsi:type="dcterms:W3CDTF">2018-08-29T09:53:59Z</dcterms:modified>
</cp:coreProperties>
</file>