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268" r:id="rId2"/>
    <p:sldId id="276" r:id="rId3"/>
    <p:sldId id="269" r:id="rId4"/>
    <p:sldId id="270" r:id="rId5"/>
    <p:sldId id="266" r:id="rId6"/>
    <p:sldId id="288" r:id="rId7"/>
    <p:sldId id="291" r:id="rId8"/>
    <p:sldId id="292" r:id="rId9"/>
    <p:sldId id="293" r:id="rId10"/>
    <p:sldId id="294" r:id="rId11"/>
    <p:sldId id="295" r:id="rId12"/>
    <p:sldId id="298" r:id="rId13"/>
    <p:sldId id="265" r:id="rId14"/>
    <p:sldId id="300" r:id="rId15"/>
    <p:sldId id="299" r:id="rId16"/>
    <p:sldId id="301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02" r:id="rId28"/>
    <p:sldId id="321" r:id="rId29"/>
    <p:sldId id="319" r:id="rId30"/>
    <p:sldId id="320" r:id="rId31"/>
    <p:sldId id="272" r:id="rId32"/>
    <p:sldId id="306" r:id="rId33"/>
    <p:sldId id="30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934" y="-10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dLbls>
            <c:dLbl>
              <c:idx val="0"/>
              <c:layout>
                <c:manualLayout>
                  <c:x val="1.2526869271515704E-2"/>
                  <c:y val="-6.6666200061591893E-2"/>
                </c:manualLayout>
              </c:layout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2014</c:v>
                </c:pt>
                <c:pt idx="2">
                  <c:v>2016</c:v>
                </c:pt>
                <c:pt idx="3">
                  <c:v>2018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51</c:v>
                </c:pt>
                <c:pt idx="1">
                  <c:v>50</c:v>
                </c:pt>
                <c:pt idx="2">
                  <c:v>37</c:v>
                </c:pt>
                <c:pt idx="3">
                  <c:v>30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dLbls>
            <c:dLbl>
              <c:idx val="0"/>
              <c:layout>
                <c:manualLayout>
                  <c:x val="4.6975759768183864E-3"/>
                  <c:y val="5.7142457195650184E-2"/>
                </c:manualLayout>
              </c:layout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2014</c:v>
                </c:pt>
                <c:pt idx="2">
                  <c:v>2016</c:v>
                </c:pt>
                <c:pt idx="3">
                  <c:v>2018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49</c:v>
                </c:pt>
                <c:pt idx="1">
                  <c:v>50</c:v>
                </c:pt>
                <c:pt idx="2">
                  <c:v>63</c:v>
                </c:pt>
                <c:pt idx="3">
                  <c:v>70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7495040"/>
        <c:axId val="113699456"/>
      </c:lineChart>
      <c:catAx>
        <c:axId val="27495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3699456"/>
        <c:crosses val="autoZero"/>
        <c:auto val="1"/>
        <c:lblAlgn val="ctr"/>
        <c:lblOffset val="100"/>
        <c:noMultiLvlLbl val="0"/>
      </c:catAx>
      <c:valAx>
        <c:axId val="1136994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4950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6A66D-3303-4CD8-91BA-B66151F6012E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3B0EF-A0A3-4B5F-AF85-1EC2298A27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944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C62C0-F963-427F-A483-2028F365D6E1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AEAFA-0645-4F49-97F7-8EA2C769D0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949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Как же этого достичь?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332D60-04CF-4449-A5E3-3D22013B4DD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354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Развитие шахматного движения. В течение года проведены три шахматных турнира с участием</a:t>
            </a:r>
            <a:r>
              <a:rPr lang="ru-RU" baseline="0" dirty="0" smtClean="0"/>
              <a:t> отделений школы</a:t>
            </a:r>
            <a:r>
              <a:rPr lang="ru-RU" dirty="0" smtClean="0"/>
              <a:t>: «Белая ладья в осеннем», «Белая ладья в зимнем», «Белая ладья в весеннем». В</a:t>
            </a:r>
            <a:r>
              <a:rPr lang="ru-RU" baseline="0" dirty="0" smtClean="0"/>
              <a:t> проведении турниров непосредственно принимали участие не только обучающиеся школы, но и педагоги, родители, бабушки и дедушки.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5C801-A5CD-435B-B336-468AB55C9382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/>
          <a:srcRect l="31881" t="27539" r="23097" b="12890"/>
          <a:stretch>
            <a:fillRect/>
          </a:stretch>
        </p:blipFill>
        <p:spPr bwMode="auto">
          <a:xfrm>
            <a:off x="-1" y="0"/>
            <a:ext cx="92189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 l="21962" t="10742" r="22584" b="6250"/>
          <a:stretch>
            <a:fillRect/>
          </a:stretch>
        </p:blipFill>
        <p:spPr bwMode="auto">
          <a:xfrm>
            <a:off x="0" y="-55871"/>
            <a:ext cx="8929718" cy="6913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71472" y="1857364"/>
            <a:ext cx="1857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Тюменская область 66,5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 l="21413" t="34180" r="51134" b="26757"/>
          <a:stretch>
            <a:fillRect/>
          </a:stretch>
        </p:blipFill>
        <p:spPr bwMode="auto">
          <a:xfrm>
            <a:off x="785786" y="642918"/>
            <a:ext cx="6357982" cy="508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 l="33505" t="44755" r="34114" b="34570"/>
          <a:stretch>
            <a:fillRect/>
          </a:stretch>
        </p:blipFill>
        <p:spPr bwMode="auto">
          <a:xfrm>
            <a:off x="1714480" y="928670"/>
            <a:ext cx="616918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¾Ð±ÑÐ°Ð·Ð¾Ð²Ð°Ð½Ð¸Ðµ ÑÑÐ¼ÐµÐ½ÑÐºÐ¾Ð¹ Ð¾Ð±Ð»Ð°ÑÑ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428604"/>
            <a:ext cx="2857520" cy="2143140"/>
          </a:xfrm>
          <a:prstGeom prst="rect">
            <a:avLst/>
          </a:prstGeom>
          <a:noFill/>
        </p:spPr>
      </p:pic>
      <p:pic>
        <p:nvPicPr>
          <p:cNvPr id="1028" name="Picture 4" descr="ÐÐ°ÑÑÐ¸Ð½ÐºÐ¸ Ð¿Ð¾ Ð·Ð°Ð¿ÑÐ¾ÑÑ Ð¾Ð±ÑÐ°Ð·Ð¾Ð²Ð°Ð½Ð¸Ðµ ÑÑÐ¼ÐµÐ½ÑÐºÐ¾Ð¹ Ð¾Ð±Ð»Ð°ÑÑÐ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3143248"/>
            <a:ext cx="6286500" cy="34956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3" y="500042"/>
            <a:ext cx="5857915" cy="3286147"/>
          </a:xfrm>
        </p:spPr>
        <p:txBody>
          <a:bodyPr/>
          <a:lstStyle/>
          <a:p>
            <a:pPr>
              <a:buNone/>
            </a:pPr>
            <a:r>
              <a:rPr lang="ru-RU" sz="4400" dirty="0" smtClean="0"/>
              <a:t>Абсолютный приоритет Тюменской области – результативность и успех каждого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5786454"/>
            <a:ext cx="5564911" cy="758427"/>
          </a:xfrm>
        </p:spPr>
        <p:txBody>
          <a:bodyPr/>
          <a:lstStyle/>
          <a:p>
            <a:r>
              <a:rPr lang="ru-RU" sz="3200" dirty="0" smtClean="0"/>
              <a:t>Успех каждого ребенка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14290"/>
            <a:ext cx="8572559" cy="564360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Три основных фактора, обеспечивающих успех ребенка и формирующих среду развития и деятельностей как систему, на основе </a:t>
            </a:r>
            <a:r>
              <a:rPr lang="ru-RU" sz="2400" dirty="0" err="1" smtClean="0"/>
              <a:t>метапредметности</a:t>
            </a:r>
            <a:r>
              <a:rPr lang="ru-RU" sz="2400" dirty="0" smtClean="0"/>
              <a:t> и деятельности:</a:t>
            </a:r>
          </a:p>
          <a:p>
            <a:pPr lvl="0">
              <a:buNone/>
            </a:pPr>
            <a:r>
              <a:rPr lang="ru-RU" sz="2400" b="1" i="1" dirty="0" smtClean="0"/>
              <a:t>1. Круг личностей,</a:t>
            </a:r>
            <a:r>
              <a:rPr lang="ru-RU" sz="2400" dirty="0" smtClean="0"/>
              <a:t> окружающих ребенка: значимые взрослые, умные, </a:t>
            </a:r>
            <a:r>
              <a:rPr lang="ru-RU" sz="2400" dirty="0" err="1" smtClean="0"/>
              <a:t>креативные</a:t>
            </a:r>
            <a:r>
              <a:rPr lang="ru-RU" sz="2400" dirty="0" smtClean="0"/>
              <a:t>.</a:t>
            </a:r>
          </a:p>
          <a:p>
            <a:pPr lvl="0">
              <a:buNone/>
            </a:pPr>
            <a:r>
              <a:rPr lang="ru-RU" sz="2400" b="1" i="1" dirty="0" smtClean="0"/>
              <a:t>2. Круг </a:t>
            </a:r>
            <a:r>
              <a:rPr lang="ru-RU" sz="2400" b="1" i="1" dirty="0" err="1" smtClean="0"/>
              <a:t>со-бытий</a:t>
            </a:r>
            <a:r>
              <a:rPr lang="ru-RU" sz="2400" dirty="0" smtClean="0"/>
              <a:t> как общее культурное пространство ученика-учителя-родителя. Цель – создать желание быть </a:t>
            </a:r>
            <a:r>
              <a:rPr lang="ru-RU" sz="2400" dirty="0" err="1" smtClean="0"/>
              <a:t>креативными</a:t>
            </a:r>
            <a:r>
              <a:rPr lang="ru-RU" sz="2400" dirty="0" smtClean="0"/>
              <a:t>, социально-активными, творческими.</a:t>
            </a:r>
          </a:p>
          <a:p>
            <a:pPr lvl="0">
              <a:buNone/>
            </a:pPr>
            <a:r>
              <a:rPr lang="ru-RU" sz="2400" b="1" i="1" dirty="0" smtClean="0"/>
              <a:t>3. Технологии </a:t>
            </a:r>
            <a:r>
              <a:rPr lang="ru-RU" sz="2400" dirty="0" smtClean="0"/>
              <a:t>(в урочной и внеурочной деятельности)–интересные для ребенка, принимаемые ребенком – продуктивные, цифровые, </a:t>
            </a:r>
            <a:r>
              <a:rPr lang="ru-RU" sz="2400" dirty="0" err="1" smtClean="0"/>
              <a:t>креативные</a:t>
            </a:r>
            <a:r>
              <a:rPr lang="ru-RU" sz="2400" dirty="0" smtClean="0"/>
              <a:t>, социально-ориентированные.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57422" y="5286388"/>
            <a:ext cx="6512511" cy="1143000"/>
          </a:xfrm>
        </p:spPr>
        <p:txBody>
          <a:bodyPr/>
          <a:lstStyle/>
          <a:p>
            <a:r>
              <a:rPr lang="ru-RU" dirty="0" err="1" smtClean="0"/>
              <a:t>Со-Бытия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3"/>
          </p:nvPr>
        </p:nvSpPr>
        <p:spPr>
          <a:xfrm>
            <a:off x="428596" y="731520"/>
            <a:ext cx="8072494" cy="4554868"/>
          </a:xfrm>
        </p:spPr>
        <p:txBody>
          <a:bodyPr>
            <a:normAutofit/>
          </a:bodyPr>
          <a:lstStyle/>
          <a:p>
            <a:r>
              <a:rPr lang="ru-RU" b="1" dirty="0" smtClean="0"/>
              <a:t>Воспитательную работу</a:t>
            </a:r>
            <a:r>
              <a:rPr lang="ru-RU" dirty="0" smtClean="0"/>
              <a:t> школы объединили в проектную деятельность, определив </a:t>
            </a:r>
            <a:r>
              <a:rPr lang="ru-RU" b="1" dirty="0" smtClean="0"/>
              <a:t>тему года</a:t>
            </a:r>
            <a:r>
              <a:rPr lang="ru-RU" dirty="0" smtClean="0"/>
              <a:t>: «Экология жизни»</a:t>
            </a:r>
          </a:p>
          <a:p>
            <a:r>
              <a:rPr lang="ru-RU" dirty="0" smtClean="0"/>
              <a:t>В 1 четверти 2017-2018 учебного года  был реализован общешкольный  </a:t>
            </a:r>
            <a:r>
              <a:rPr lang="ru-RU" b="1" dirty="0" smtClean="0"/>
              <a:t>проект </a:t>
            </a:r>
            <a:r>
              <a:rPr lang="ru-RU" b="1" i="1" dirty="0" smtClean="0"/>
              <a:t>«Россия- страна возможностей»</a:t>
            </a:r>
            <a:r>
              <a:rPr lang="ru-RU" b="1" dirty="0" smtClean="0"/>
              <a:t>, </a:t>
            </a:r>
          </a:p>
          <a:p>
            <a:r>
              <a:rPr lang="ru-RU" dirty="0" smtClean="0"/>
              <a:t>во 2-ой четверти</a:t>
            </a:r>
            <a:r>
              <a:rPr lang="ru-RU" b="1" dirty="0" smtClean="0"/>
              <a:t>- </a:t>
            </a:r>
            <a:r>
              <a:rPr lang="ru-RU" b="1" i="1" dirty="0" smtClean="0"/>
              <a:t>проект «Россия- страна семейных ценностей».</a:t>
            </a:r>
          </a:p>
          <a:p>
            <a:r>
              <a:rPr lang="ru-RU" dirty="0" smtClean="0"/>
              <a:t>3 четверть была посвящена </a:t>
            </a:r>
            <a:r>
              <a:rPr lang="ru-RU" b="1" i="1" dirty="0" smtClean="0"/>
              <a:t>проекту «Россия- страна талантов», </a:t>
            </a:r>
          </a:p>
          <a:p>
            <a:r>
              <a:rPr lang="ru-RU" dirty="0" smtClean="0"/>
              <a:t>4 четверть2017-2018 учебного года </a:t>
            </a:r>
            <a:r>
              <a:rPr lang="ru-RU" b="1" i="1" dirty="0" smtClean="0"/>
              <a:t>проекту  «Россия- страна Героев».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57422" y="5286388"/>
            <a:ext cx="6512511" cy="1143000"/>
          </a:xfrm>
        </p:spPr>
        <p:txBody>
          <a:bodyPr/>
          <a:lstStyle/>
          <a:p>
            <a:r>
              <a:rPr lang="ru-RU" dirty="0" err="1" smtClean="0"/>
              <a:t>Со-Бытия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3"/>
          </p:nvPr>
        </p:nvSpPr>
        <p:spPr>
          <a:xfrm>
            <a:off x="428596" y="428604"/>
            <a:ext cx="8072494" cy="6072230"/>
          </a:xfrm>
        </p:spPr>
        <p:txBody>
          <a:bodyPr>
            <a:normAutofit/>
          </a:bodyPr>
          <a:lstStyle/>
          <a:p>
            <a:r>
              <a:rPr lang="ru-RU" b="1" dirty="0" smtClean="0"/>
              <a:t>Декады</a:t>
            </a:r>
          </a:p>
          <a:p>
            <a:r>
              <a:rPr lang="ru-RU" b="1" dirty="0" smtClean="0"/>
              <a:t>Конкурсы</a:t>
            </a:r>
          </a:p>
          <a:p>
            <a:r>
              <a:rPr lang="ru-RU" b="1" dirty="0" err="1" smtClean="0"/>
              <a:t>Квесты</a:t>
            </a:r>
            <a:endParaRPr lang="ru-RU" b="1" dirty="0" smtClean="0"/>
          </a:p>
          <a:p>
            <a:r>
              <a:rPr lang="ru-RU" b="1" dirty="0" smtClean="0"/>
              <a:t>Соревнования</a:t>
            </a:r>
          </a:p>
          <a:p>
            <a:r>
              <a:rPr lang="ru-RU" b="1" dirty="0" smtClean="0"/>
              <a:t>Слёты</a:t>
            </a:r>
          </a:p>
          <a:p>
            <a:r>
              <a:rPr lang="ru-RU" b="1" dirty="0" smtClean="0"/>
              <a:t>Фестивали</a:t>
            </a:r>
          </a:p>
          <a:p>
            <a:r>
              <a:rPr lang="ru-RU" b="1" dirty="0" smtClean="0"/>
              <a:t>Встречи с интересными людьми</a:t>
            </a:r>
          </a:p>
          <a:p>
            <a:r>
              <a:rPr lang="ru-RU" b="1" dirty="0" smtClean="0"/>
              <a:t>Комиссии </a:t>
            </a:r>
          </a:p>
          <a:p>
            <a:r>
              <a:rPr lang="ru-RU" b="1" dirty="0" err="1" smtClean="0"/>
              <a:t>Волонтерство</a:t>
            </a:r>
            <a:endParaRPr lang="ru-RU" b="1" dirty="0" smtClean="0"/>
          </a:p>
          <a:p>
            <a:r>
              <a:rPr lang="ru-RU" b="1" dirty="0" err="1" smtClean="0"/>
              <a:t>Флеш-мобы</a:t>
            </a:r>
            <a:endParaRPr lang="ru-RU" b="1" dirty="0" smtClean="0"/>
          </a:p>
          <a:p>
            <a:r>
              <a:rPr lang="ru-RU" b="1" dirty="0" smtClean="0"/>
              <a:t>Акции</a:t>
            </a:r>
          </a:p>
          <a:p>
            <a:r>
              <a:rPr lang="ru-RU" b="1" dirty="0" smtClean="0"/>
              <a:t>Форумы</a:t>
            </a:r>
          </a:p>
          <a:p>
            <a:r>
              <a:rPr lang="ru-RU" b="1" dirty="0" smtClean="0"/>
              <a:t>…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0"/>
            <a:ext cx="9324528" cy="11967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0070C0"/>
                </a:solidFill>
              </a:rPr>
              <a:t>Общешкольный проект </a:t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400" b="1" dirty="0" smtClean="0">
                <a:solidFill>
                  <a:srgbClr val="0070C0"/>
                </a:solidFill>
              </a:rPr>
              <a:t>«Экология жизни начинается с тебя»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4E23~1\AppData\Local\Temp\Rar$DI02.409\стенд Экология жизни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t="19763" b="2704"/>
          <a:stretch>
            <a:fillRect/>
          </a:stretch>
        </p:blipFill>
        <p:spPr bwMode="auto">
          <a:xfrm>
            <a:off x="0" y="1357298"/>
            <a:ext cx="9144000" cy="5500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5132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Natalia\Desktop\Для конференции\DSC0322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5926"/>
            <a:ext cx="3786182" cy="2839636"/>
          </a:xfrm>
          <a:prstGeom prst="rect">
            <a:avLst/>
          </a:prstGeom>
          <a:noFill/>
        </p:spPr>
      </p:pic>
      <p:pic>
        <p:nvPicPr>
          <p:cNvPr id="4098" name="Picture 2" descr="C:\Users\Красикова ЛА\Desktop\ВОСПИТАТЕЛЬНАЯ РАБОТА 2017-2018г\фото Голос Дети 2018\голос\IMG_20180306_154822.jpg"/>
          <p:cNvPicPr>
            <a:picLocks noChangeAspect="1" noChangeArrowheads="1"/>
          </p:cNvPicPr>
          <p:nvPr/>
        </p:nvPicPr>
        <p:blipFill>
          <a:blip r:embed="rId3" cstate="print"/>
          <a:srcRect l="5737" t="34570" r="180" b="14386"/>
          <a:stretch>
            <a:fillRect/>
          </a:stretch>
        </p:blipFill>
        <p:spPr bwMode="auto">
          <a:xfrm>
            <a:off x="3571868" y="1428736"/>
            <a:ext cx="5572132" cy="2714644"/>
          </a:xfrm>
          <a:prstGeom prst="rect">
            <a:avLst/>
          </a:prstGeom>
          <a:noFill/>
        </p:spPr>
      </p:pic>
      <p:pic>
        <p:nvPicPr>
          <p:cNvPr id="4099" name="Picture 3" descr="C:\Users\Красикова ЛА\Desktop\ВОСПИТАТЕЛЬНАЯ РАБОТА 2017-2018г\образовательная среда декабрь 2017\DSC_0207.JPG"/>
          <p:cNvPicPr>
            <a:picLocks noChangeAspect="1" noChangeArrowheads="1"/>
          </p:cNvPicPr>
          <p:nvPr/>
        </p:nvPicPr>
        <p:blipFill>
          <a:blip r:embed="rId4" cstate="print"/>
          <a:srcRect t="1639" b="21691"/>
          <a:stretch>
            <a:fillRect/>
          </a:stretch>
        </p:blipFill>
        <p:spPr bwMode="auto">
          <a:xfrm>
            <a:off x="0" y="4071942"/>
            <a:ext cx="5643570" cy="2786057"/>
          </a:xfrm>
          <a:prstGeom prst="rect">
            <a:avLst/>
          </a:prstGeom>
          <a:noFill/>
        </p:spPr>
      </p:pic>
      <p:pic>
        <p:nvPicPr>
          <p:cNvPr id="8" name="Picture 3" descr="C:\Users\Natalia\Desktop\Для конференции\DSC03060.jpg"/>
          <p:cNvPicPr>
            <a:picLocks noChangeAspect="1" noChangeArrowheads="1"/>
          </p:cNvPicPr>
          <p:nvPr/>
        </p:nvPicPr>
        <p:blipFill>
          <a:blip r:embed="rId5" cstate="print"/>
          <a:srcRect l="-1923" t="41026" b="2564"/>
          <a:stretch>
            <a:fillRect/>
          </a:stretch>
        </p:blipFill>
        <p:spPr bwMode="auto">
          <a:xfrm>
            <a:off x="4669411" y="0"/>
            <a:ext cx="4474589" cy="1857364"/>
          </a:xfrm>
          <a:prstGeom prst="rect">
            <a:avLst/>
          </a:prstGeom>
          <a:noFill/>
        </p:spPr>
      </p:pic>
      <p:pic>
        <p:nvPicPr>
          <p:cNvPr id="2050" name="Picture 2" descr="C:\Users\Красикова ЛА\Desktop\ВОСПИТАТЕЛЬНАЯ РАБОТА 2017-2018г\патриотическое воспитание\Руссикй театр\печать Русский театр\DSC_0028.JPG"/>
          <p:cNvPicPr>
            <a:picLocks noChangeAspect="1" noChangeArrowheads="1"/>
          </p:cNvPicPr>
          <p:nvPr/>
        </p:nvPicPr>
        <p:blipFill>
          <a:blip r:embed="rId6" cstate="print"/>
          <a:srcRect t="30306" r="2941" b="9746"/>
          <a:stretch>
            <a:fillRect/>
          </a:stretch>
        </p:blipFill>
        <p:spPr bwMode="auto">
          <a:xfrm>
            <a:off x="0" y="0"/>
            <a:ext cx="4714876" cy="1928802"/>
          </a:xfrm>
          <a:prstGeom prst="rect">
            <a:avLst/>
          </a:prstGeom>
          <a:noFill/>
        </p:spPr>
      </p:pic>
      <p:pic>
        <p:nvPicPr>
          <p:cNvPr id="9" name="Picture 2" descr="C:\Users\Красикова ЛА\Desktop\ВОСПИТАТЕЛЬНАЯ РАБОТА 2017-2018г\патриотическое воспитание\концерт День матери\DSC_0238.JPG"/>
          <p:cNvPicPr>
            <a:picLocks noChangeAspect="1" noChangeArrowheads="1"/>
          </p:cNvPicPr>
          <p:nvPr/>
        </p:nvPicPr>
        <p:blipFill>
          <a:blip r:embed="rId7" cstate="print"/>
          <a:srcRect t="34666" r="10156"/>
          <a:stretch>
            <a:fillRect/>
          </a:stretch>
        </p:blipFill>
        <p:spPr bwMode="auto">
          <a:xfrm>
            <a:off x="3571868" y="4071942"/>
            <a:ext cx="5572132" cy="27860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1038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13" descr="C:\Documents and Settings\Admin\Рабочий стол\фототчет 2 четверть\6 класс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87433" cy="2857520"/>
          </a:xfrm>
          <a:prstGeom prst="rect">
            <a:avLst/>
          </a:prstGeom>
          <a:noFill/>
        </p:spPr>
      </p:pic>
      <p:pic>
        <p:nvPicPr>
          <p:cNvPr id="5" name="Picture 3" descr="C:\Documents and Settings\Admin\Рабочий стол\мероприятия 2017-2018 учебный год\новый год подлки\DSC06505.JPG"/>
          <p:cNvPicPr>
            <a:picLocks noChangeAspect="1" noChangeArrowheads="1"/>
          </p:cNvPicPr>
          <p:nvPr/>
        </p:nvPicPr>
        <p:blipFill>
          <a:blip r:embed="rId3" cstate="print"/>
          <a:srcRect r="-152" b="27273"/>
          <a:stretch>
            <a:fillRect/>
          </a:stretch>
        </p:blipFill>
        <p:spPr bwMode="auto">
          <a:xfrm>
            <a:off x="0" y="2500306"/>
            <a:ext cx="3714745" cy="2285992"/>
          </a:xfrm>
          <a:prstGeom prst="rect">
            <a:avLst/>
          </a:prstGeom>
          <a:noFill/>
        </p:spPr>
      </p:pic>
      <p:pic>
        <p:nvPicPr>
          <p:cNvPr id="7" name="Picture 2" descr="D:\ФОТО СОБЫТИЯ\1-3 клас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0"/>
            <a:ext cx="5429256" cy="3053956"/>
          </a:xfrm>
          <a:prstGeom prst="rect">
            <a:avLst/>
          </a:prstGeom>
          <a:noFill/>
        </p:spPr>
      </p:pic>
      <p:pic>
        <p:nvPicPr>
          <p:cNvPr id="3074" name="Picture 2" descr="C:\Users\Красикова ЛА\Desktop\DSC_07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69198"/>
            <a:ext cx="5715008" cy="2288802"/>
          </a:xfrm>
          <a:prstGeom prst="rect">
            <a:avLst/>
          </a:prstGeom>
          <a:noFill/>
        </p:spPr>
      </p:pic>
      <p:pic>
        <p:nvPicPr>
          <p:cNvPr id="3075" name="Picture 3" descr="C:\Users\Красикова ЛА\Desktop\ВОСПИТАТЕЛЬНАЯ РАБОТА 2017-2018г\фото конструкторы\DSC_11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3083016"/>
            <a:ext cx="2500298" cy="3774984"/>
          </a:xfrm>
          <a:prstGeom prst="rect">
            <a:avLst/>
          </a:prstGeom>
          <a:noFill/>
        </p:spPr>
      </p:pic>
      <p:pic>
        <p:nvPicPr>
          <p:cNvPr id="9" name="Picture 4" descr="E:\Фото в папках\Фотографии\ФЕВРАЛЬ фото\DSC_0022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/>
          <a:stretch>
            <a:fillRect/>
          </a:stretch>
        </p:blipFill>
        <p:spPr bwMode="auto">
          <a:xfrm>
            <a:off x="4143372" y="2857496"/>
            <a:ext cx="2000264" cy="2667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8243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l="20864" t="18554" r="22035" b="13086"/>
          <a:stretch>
            <a:fillRect/>
          </a:stretch>
        </p:blipFill>
        <p:spPr bwMode="auto">
          <a:xfrm>
            <a:off x="0" y="285728"/>
            <a:ext cx="9233836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4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Экологическое воспитание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2" name="Picture 4" descr="C:\Users\Красикова ЛА\Desktop\ВОСПИТАТЕЛЬНАЯ РАБОТА 2017-2018г\экологическое воспитание\акция Зеленая Россиия 22.09.2017\DSC_0182.JPG"/>
          <p:cNvPicPr>
            <a:picLocks noChangeAspect="1" noChangeArrowheads="1"/>
          </p:cNvPicPr>
          <p:nvPr/>
        </p:nvPicPr>
        <p:blipFill>
          <a:blip r:embed="rId2" cstate="print"/>
          <a:srcRect l="21094" t="18153" r="10937" b="7536"/>
          <a:stretch>
            <a:fillRect/>
          </a:stretch>
        </p:blipFill>
        <p:spPr bwMode="auto">
          <a:xfrm>
            <a:off x="0" y="3429000"/>
            <a:ext cx="4735286" cy="3429000"/>
          </a:xfrm>
          <a:prstGeom prst="rect">
            <a:avLst/>
          </a:prstGeom>
          <a:noFill/>
        </p:spPr>
      </p:pic>
      <p:pic>
        <p:nvPicPr>
          <p:cNvPr id="8" name="Picture 2" descr="C:\Documents and Settings\32\Рабочий стол\газета Росток\DSC_06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479"/>
            <a:ext cx="4643438" cy="3075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E:\молодые елочки лето 2015\DSC_03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924424"/>
            <a:ext cx="4429124" cy="2933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Красикова ЛА\Desktop\ВОСПИТАТЕЛЬНАЯ РАБОТА 2017-2018г\аллея поколений 11 класс 2018г\DSC_0400.JPG"/>
          <p:cNvPicPr>
            <a:picLocks noChangeAspect="1" noChangeArrowheads="1"/>
          </p:cNvPicPr>
          <p:nvPr/>
        </p:nvPicPr>
        <p:blipFill>
          <a:blip r:embed="rId5" cstate="print"/>
          <a:srcRect l="10937" t="3539" r="12500" b="-1441"/>
          <a:stretch>
            <a:fillRect/>
          </a:stretch>
        </p:blipFill>
        <p:spPr bwMode="auto">
          <a:xfrm>
            <a:off x="4786314" y="642918"/>
            <a:ext cx="3929090" cy="3327699"/>
          </a:xfrm>
          <a:prstGeom prst="rect">
            <a:avLst/>
          </a:prstGeom>
          <a:noFill/>
        </p:spPr>
      </p:pic>
      <p:sp>
        <p:nvSpPr>
          <p:cNvPr id="11" name="Содержимое 10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7988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714356"/>
            <a:ext cx="557213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643998" cy="64291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Волонтерская деятельность, добровольчество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DSC_1151.JPG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lum contrast="10000"/>
          </a:blip>
          <a:srcRect l="21983" r="5603"/>
          <a:stretch>
            <a:fillRect/>
          </a:stretch>
        </p:blipFill>
        <p:spPr>
          <a:xfrm>
            <a:off x="0" y="428604"/>
            <a:ext cx="3643306" cy="3773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3380"/>
            <a:ext cx="4572000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Красикова ЛА\Desktop\ВОСПИТАТЕЛЬНАЯ РАБОТА 2017-2018г\патриотическое воспитание\поздравление Ефременко А.Н. 06.02.2018\DSC_0697.JPG"/>
          <p:cNvPicPr>
            <a:picLocks noChangeAspect="1" noChangeArrowheads="1"/>
          </p:cNvPicPr>
          <p:nvPr/>
        </p:nvPicPr>
        <p:blipFill>
          <a:blip r:embed="rId5" cstate="print"/>
          <a:srcRect l="4687" t="27589" b="-720"/>
          <a:stretch>
            <a:fillRect/>
          </a:stretch>
        </p:blipFill>
        <p:spPr bwMode="auto">
          <a:xfrm>
            <a:off x="3500430" y="3989946"/>
            <a:ext cx="5643570" cy="28680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0896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572560" cy="50004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</a:t>
            </a:r>
            <a:r>
              <a:rPr lang="ru-RU" sz="3600" dirty="0" smtClean="0"/>
              <a:t> </a:t>
            </a:r>
            <a:r>
              <a:rPr lang="ru-RU" sz="2800" dirty="0" smtClean="0"/>
              <a:t>(ГТО, кросс «Золотая осень»,шахматы и др.)</a:t>
            </a:r>
            <a:endParaRPr lang="ru-RU" sz="3600" dirty="0"/>
          </a:p>
        </p:txBody>
      </p:sp>
      <p:pic>
        <p:nvPicPr>
          <p:cNvPr id="5" name="Picture 2" descr="C:\Users\Natalia\Desktop\Для конференции\волейбо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0"/>
            <a:ext cx="4714876" cy="3214710"/>
          </a:xfrm>
          <a:prstGeom prst="rect">
            <a:avLst/>
          </a:prstGeom>
          <a:noFill/>
        </p:spPr>
      </p:pic>
      <p:pic>
        <p:nvPicPr>
          <p:cNvPr id="6146" name="Picture 2" descr="C:\Users\Красикова ЛА\Desktop\ВОСПИТАТЕЛЬНАЯ РАБОТА 2017-2018г\спорт 2017-2018\фото кросс Золотая осень 2017\DSC_0138.JPG"/>
          <p:cNvPicPr>
            <a:picLocks noChangeAspect="1" noChangeArrowheads="1"/>
          </p:cNvPicPr>
          <p:nvPr/>
        </p:nvPicPr>
        <p:blipFill>
          <a:blip r:embed="rId3" cstate="print"/>
          <a:srcRect t="27589" b="24050"/>
          <a:stretch>
            <a:fillRect/>
          </a:stretch>
        </p:blipFill>
        <p:spPr bwMode="auto">
          <a:xfrm>
            <a:off x="0" y="3714752"/>
            <a:ext cx="9144000" cy="3143248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28604"/>
            <a:ext cx="4429124" cy="3321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Содержимое 8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388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расикова ЛА\Desktop\ВОСПИТАТЕЛЬНАЯ РАБОТА 2017-2018г\каникулы 2017-2018г\Белая ладья в весеннем\DSC_12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3314"/>
            <a:ext cx="4563595" cy="302264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 descr="C:\Users\user\Desktop\DSC01992-300x2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0"/>
            <a:ext cx="4667251" cy="3500438"/>
          </a:xfrm>
          <a:prstGeom prst="rect">
            <a:avLst/>
          </a:prstGeom>
          <a:noFill/>
        </p:spPr>
      </p:pic>
      <p:pic>
        <p:nvPicPr>
          <p:cNvPr id="8194" name="Picture 2" descr="C:\Users\Красикова ЛА\Desktop\ВОСПИТАТЕЛЬНАЯ РАБОТА 2017-2018г\каникулы 2017-2018г\шахматный турнир Белая Ладья в зимнем\DSC_046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4738" y="3500438"/>
            <a:ext cx="5069261" cy="3357562"/>
          </a:xfrm>
          <a:prstGeom prst="rect">
            <a:avLst/>
          </a:prstGeom>
          <a:noFill/>
        </p:spPr>
      </p:pic>
      <p:pic>
        <p:nvPicPr>
          <p:cNvPr id="8195" name="Picture 3" descr="C:\Users\Красикова ЛА\Desktop\ВОСПИТАТЕЛЬНАЯ РАБОТА 2017-2018г\каникулы 2017-2018г\шахматный турнир Белая Ладья в зимнем\DSC_04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3" y="0"/>
            <a:ext cx="5000627" cy="35277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6316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Патриотическое воспитание 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dirty="0" smtClean="0"/>
              <a:t>(игра «Зарница», встречи с интересными людьми, конкурсы, проекты, работа школьных музеев, смотры строя и песни и др.)</a:t>
            </a:r>
            <a:endParaRPr lang="ru-RU" dirty="0"/>
          </a:p>
        </p:txBody>
      </p:sp>
      <p:pic>
        <p:nvPicPr>
          <p:cNvPr id="5" name="Picture 3" descr="C:\Documents and Settings\Admin\Рабочий стол\фотоотчет\DSC05887.jpg"/>
          <p:cNvPicPr>
            <a:picLocks noChangeAspect="1" noChangeArrowheads="1"/>
          </p:cNvPicPr>
          <p:nvPr/>
        </p:nvPicPr>
        <p:blipFill>
          <a:blip r:embed="rId2" cstate="print"/>
          <a:srcRect l="4838" r="11291" b="2632"/>
          <a:stretch>
            <a:fillRect/>
          </a:stretch>
        </p:blipFill>
        <p:spPr bwMode="auto">
          <a:xfrm>
            <a:off x="0" y="1571612"/>
            <a:ext cx="3714776" cy="2500330"/>
          </a:xfrm>
          <a:prstGeom prst="rect">
            <a:avLst/>
          </a:prstGeom>
          <a:noFill/>
        </p:spPr>
      </p:pic>
      <p:pic>
        <p:nvPicPr>
          <p:cNvPr id="1026" name="Picture 2" descr="C:\Users\Красикова ЛА\Desktop\ВОСПИТАТЕЛЬНАЯ РАБОТА 2017-2018г\патриотическое воспитание\2 февраля 2018г. Сталинградская битва\фото с квеста Сталинградская битва\DSC_0693.JPG"/>
          <p:cNvPicPr>
            <a:picLocks noChangeAspect="1" noChangeArrowheads="1"/>
          </p:cNvPicPr>
          <p:nvPr/>
        </p:nvPicPr>
        <p:blipFill>
          <a:blip r:embed="rId3" cstate="print"/>
          <a:srcRect l="6173" t="18640" r="3703" b="3074"/>
          <a:stretch>
            <a:fillRect/>
          </a:stretch>
        </p:blipFill>
        <p:spPr bwMode="auto">
          <a:xfrm>
            <a:off x="3929026" y="3857604"/>
            <a:ext cx="5214974" cy="3000396"/>
          </a:xfrm>
          <a:prstGeom prst="rect">
            <a:avLst/>
          </a:prstGeom>
          <a:noFill/>
        </p:spPr>
      </p:pic>
      <p:pic>
        <p:nvPicPr>
          <p:cNvPr id="7" name="Picture 2" descr="http://www.kargaly-school.ru/wp-content/uploads/2018/06/DSC074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71942"/>
            <a:ext cx="4214810" cy="2786058"/>
          </a:xfrm>
          <a:prstGeom prst="rect">
            <a:avLst/>
          </a:prstGeom>
          <a:noFill/>
        </p:spPr>
      </p:pic>
      <p:sp>
        <p:nvSpPr>
          <p:cNvPr id="9" name="Содержимое 8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pic>
        <p:nvPicPr>
          <p:cNvPr id="10" name="Picture 2" descr="C:\Users\Красикова ЛА\Desktop\ВОСПИТАТЕЛЬНАЯ РАБОТА 2017-2018г\патриотическое воспитание\Позняков М.И\фото встреча с Поздняковым М.И. 20.09.2017\DSC_0159.JPG"/>
          <p:cNvPicPr>
            <a:picLocks noChangeAspect="1" noChangeArrowheads="1"/>
          </p:cNvPicPr>
          <p:nvPr/>
        </p:nvPicPr>
        <p:blipFill>
          <a:blip r:embed="rId5" cstate="print"/>
          <a:srcRect t="22411" r="7030" b="19792"/>
          <a:stretch>
            <a:fillRect/>
          </a:stretch>
        </p:blipFill>
        <p:spPr bwMode="auto">
          <a:xfrm>
            <a:off x="3500430" y="1571612"/>
            <a:ext cx="5643569" cy="2571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0924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Красикова ЛА\Desktop\ВОСПИТАТЕЛЬНАЯ РАБОТА 2017-2018г\профилактическая работа\выездное Поддубровное\DSC_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571480"/>
            <a:ext cx="4745725" cy="3143272"/>
          </a:xfrm>
          <a:prstGeom prst="rect">
            <a:avLst/>
          </a:prstGeom>
          <a:noFill/>
        </p:spPr>
      </p:pic>
      <p:pic>
        <p:nvPicPr>
          <p:cNvPr id="5122" name="Picture 2" descr="C:\Users\Красикова ЛА\Desktop\ВОСПИТАТЕЛЬНАЯ РАБОТА 2017-2018г\спорт 2017-2018\фото кросс Золотая осень 2017\DSC_0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6190"/>
            <a:ext cx="4637859" cy="307181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643998" cy="7143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Профилактическая работа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7" descr="C:\Users\user\Desktop\DSC01981-300x22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 t="12000" r="1001" b="14000"/>
          <a:stretch>
            <a:fillRect/>
          </a:stretch>
        </p:blipFill>
        <p:spPr bwMode="auto">
          <a:xfrm>
            <a:off x="4429123" y="785794"/>
            <a:ext cx="4714877" cy="2643206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0390" y="3357562"/>
            <a:ext cx="467361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13030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501122" cy="71435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Организация летнего отдыха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Natalia\Desktop\Для конференции\IMG_210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t="4545" r="6731" b="4545"/>
          <a:stretch>
            <a:fillRect/>
          </a:stretch>
        </p:blipFill>
        <p:spPr bwMode="auto">
          <a:xfrm>
            <a:off x="0" y="857232"/>
            <a:ext cx="4572000" cy="2857520"/>
          </a:xfrm>
          <a:prstGeom prst="rect">
            <a:avLst/>
          </a:prstGeom>
          <a:noFill/>
        </p:spPr>
      </p:pic>
      <p:pic>
        <p:nvPicPr>
          <p:cNvPr id="5" name="Рисунок 4" descr="DSCN000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4752"/>
            <a:ext cx="4643438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Красикова ЛА\Desktop\1 смена\фото в печать\DSC_0729.JPG"/>
          <p:cNvPicPr>
            <a:picLocks noChangeAspect="1" noChangeArrowheads="1"/>
          </p:cNvPicPr>
          <p:nvPr/>
        </p:nvPicPr>
        <p:blipFill>
          <a:blip r:embed="rId4" cstate="print"/>
          <a:srcRect t="15334" r="13281"/>
          <a:stretch>
            <a:fillRect/>
          </a:stretch>
        </p:blipFill>
        <p:spPr bwMode="auto">
          <a:xfrm>
            <a:off x="4286216" y="3716680"/>
            <a:ext cx="4857784" cy="3141320"/>
          </a:xfrm>
          <a:prstGeom prst="rect">
            <a:avLst/>
          </a:prstGeom>
          <a:noFill/>
        </p:spPr>
      </p:pic>
      <p:pic>
        <p:nvPicPr>
          <p:cNvPr id="6" name="Picture 3" descr="C:\Users\poddub\Desktop\Летний отдых 2018\Решетникова\Отчет\Rc0wcyuQGew.jpg"/>
          <p:cNvPicPr>
            <a:picLocks noChangeAspect="1" noChangeArrowheads="1"/>
          </p:cNvPicPr>
          <p:nvPr/>
        </p:nvPicPr>
        <p:blipFill>
          <a:blip r:embed="rId5" cstate="print"/>
          <a:srcRect l="10501" t="17921" r="2881" b="11990"/>
          <a:stretch>
            <a:fillRect/>
          </a:stretch>
        </p:blipFill>
        <p:spPr bwMode="auto">
          <a:xfrm>
            <a:off x="4317769" y="785794"/>
            <a:ext cx="4826231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9452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57422" y="5286388"/>
            <a:ext cx="6512511" cy="1143000"/>
          </a:xfrm>
        </p:spPr>
        <p:txBody>
          <a:bodyPr/>
          <a:lstStyle/>
          <a:p>
            <a:r>
              <a:rPr lang="ru-RU" dirty="0" err="1" smtClean="0"/>
              <a:t>Со-Бытия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3"/>
          </p:nvPr>
        </p:nvSpPr>
        <p:spPr>
          <a:xfrm>
            <a:off x="428596" y="731520"/>
            <a:ext cx="8501122" cy="476918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 2017-2018 учебном году на базе школы было организовано </a:t>
            </a:r>
            <a:r>
              <a:rPr lang="ru-RU" sz="2400" b="1" dirty="0" smtClean="0"/>
              <a:t>15 кружков и секций: </a:t>
            </a:r>
            <a:r>
              <a:rPr lang="ru-RU" sz="2400" dirty="0" smtClean="0"/>
              <a:t>«Вязание», «Макраме», школьный хор «Созвездие», театральная студия на английском языке, «Боевые искусства» , секция «Баскетбол», шахматный клуб «Белая ладья», «Говорим по-немецки», «Художественная обработка древесины», «Робототехника», театральная студия «Пилигрим», школьное лесничество «Росток», отряд волонтеров «Дети планеты», ЮИД, СМИ «Школьная волна». </a:t>
            </a:r>
          </a:p>
          <a:p>
            <a:r>
              <a:rPr lang="ru-RU" sz="2400" dirty="0" smtClean="0"/>
              <a:t>По итогам года в данных кружках и секциях было охвачено </a:t>
            </a:r>
            <a:r>
              <a:rPr lang="ru-RU" sz="2400" b="1" dirty="0" smtClean="0"/>
              <a:t>около 13 % </a:t>
            </a:r>
            <a:r>
              <a:rPr lang="ru-RU" sz="2400" dirty="0" smtClean="0"/>
              <a:t>(197 человек).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727393" cy="1143000"/>
          </a:xfrm>
        </p:spPr>
        <p:txBody>
          <a:bodyPr/>
          <a:lstStyle/>
          <a:p>
            <a:r>
              <a:rPr lang="ru-RU" sz="3600" dirty="0" smtClean="0"/>
              <a:t>Некоторые результаты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764704"/>
            <a:ext cx="8784976" cy="5904656"/>
          </a:xfrm>
        </p:spPr>
        <p:txBody>
          <a:bodyPr>
            <a:noAutofit/>
          </a:bodyPr>
          <a:lstStyle/>
          <a:p>
            <a:r>
              <a:rPr lang="ru-RU" sz="1700" b="1" dirty="0" smtClean="0"/>
              <a:t>Газета – 2 место область «Лучшее школьное СМИ»</a:t>
            </a:r>
          </a:p>
          <a:p>
            <a:r>
              <a:rPr lang="ru-RU" sz="1700" b="1" dirty="0"/>
              <a:t>1 место в муниципальном конкурсе молодежных инициатив «Мой социальный вклад</a:t>
            </a:r>
            <a:r>
              <a:rPr lang="ru-RU" sz="1700" b="1" dirty="0" smtClean="0"/>
              <a:t>!»</a:t>
            </a:r>
          </a:p>
          <a:p>
            <a:r>
              <a:rPr lang="ru-RU" sz="1700" b="1" dirty="0"/>
              <a:t>Евланов Р -3 место областной конкурс «Питание и здоровье»;</a:t>
            </a:r>
          </a:p>
          <a:p>
            <a:r>
              <a:rPr lang="ru-RU" sz="1700" b="1" dirty="0"/>
              <a:t>Федорова Л.- 1 место областной конкурс «Моя малая Родина природа, культура этнос»;</a:t>
            </a:r>
          </a:p>
          <a:p>
            <a:r>
              <a:rPr lang="ru-RU" sz="1700" b="1" dirty="0" smtClean="0"/>
              <a:t>Федорова </a:t>
            </a:r>
            <a:r>
              <a:rPr lang="ru-RU" sz="1700" b="1" dirty="0"/>
              <a:t>Л.- </a:t>
            </a:r>
            <a:r>
              <a:rPr lang="ru-RU" sz="1700" b="1" dirty="0" smtClean="0"/>
              <a:t>3 </a:t>
            </a:r>
            <a:r>
              <a:rPr lang="ru-RU" sz="1700" b="1" dirty="0"/>
              <a:t>место в областном общероссийском инновационном проекте «Моя Россия»;</a:t>
            </a:r>
          </a:p>
          <a:p>
            <a:r>
              <a:rPr lang="ru-RU" sz="1700" b="1" dirty="0"/>
              <a:t>Коновалов А.- </a:t>
            </a:r>
            <a:r>
              <a:rPr lang="ru-RU" sz="1700" b="1" dirty="0" smtClean="0"/>
              <a:t>3 </a:t>
            </a:r>
            <a:r>
              <a:rPr lang="ru-RU" sz="1700" b="1" dirty="0"/>
              <a:t>место в международном игре- конкурсе «</a:t>
            </a:r>
            <a:r>
              <a:rPr lang="ru-RU" sz="1700" b="1" dirty="0" err="1"/>
              <a:t>Гелиантус</a:t>
            </a:r>
            <a:r>
              <a:rPr lang="ru-RU" sz="1700" b="1" dirty="0"/>
              <a:t>»,</a:t>
            </a:r>
          </a:p>
          <a:p>
            <a:r>
              <a:rPr lang="ru-RU" sz="1700" b="1" dirty="0"/>
              <a:t>Артемьева Л.-1 место, </a:t>
            </a:r>
            <a:r>
              <a:rPr lang="en-US" sz="1700" b="1" dirty="0"/>
              <a:t>X</a:t>
            </a:r>
            <a:r>
              <a:rPr lang="ru-RU" sz="1700" b="1" dirty="0"/>
              <a:t> Всероссийская конференция  «На путик открытиям»;</a:t>
            </a:r>
          </a:p>
          <a:p>
            <a:r>
              <a:rPr lang="ru-RU" sz="1700" b="1" dirty="0"/>
              <a:t>Павловская К.-1 место, </a:t>
            </a:r>
            <a:r>
              <a:rPr lang="en-US" sz="1700" b="1" dirty="0"/>
              <a:t>X</a:t>
            </a:r>
            <a:r>
              <a:rPr lang="ru-RU" sz="1700" b="1" dirty="0"/>
              <a:t> Всероссийская конференция  «На пути к открытиям»;</a:t>
            </a:r>
          </a:p>
          <a:p>
            <a:r>
              <a:rPr lang="ru-RU" sz="1700" b="1" dirty="0" err="1"/>
              <a:t>Половникова</a:t>
            </a:r>
            <a:r>
              <a:rPr lang="ru-RU" sz="1700" b="1" dirty="0"/>
              <a:t> П.-2 место, </a:t>
            </a:r>
            <a:r>
              <a:rPr lang="en-US" sz="1700" b="1" dirty="0"/>
              <a:t>X</a:t>
            </a:r>
            <a:r>
              <a:rPr lang="ru-RU" sz="1700" b="1" dirty="0"/>
              <a:t> Всероссийская конференция  «На путик открытиям»;</a:t>
            </a:r>
          </a:p>
          <a:p>
            <a:r>
              <a:rPr lang="ru-RU" sz="1700" b="1" dirty="0"/>
              <a:t>Куликова М.-2 место </a:t>
            </a:r>
            <a:r>
              <a:rPr lang="en-US" sz="1700" b="1" dirty="0"/>
              <a:t>X</a:t>
            </a:r>
            <a:r>
              <a:rPr lang="ru-RU" sz="1700" b="1" dirty="0"/>
              <a:t> Всероссийская конференция  «На пути к открытиям», </a:t>
            </a:r>
            <a:endParaRPr lang="ru-RU" sz="1700" b="1" dirty="0" smtClean="0"/>
          </a:p>
          <a:p>
            <a:r>
              <a:rPr lang="ru-RU" sz="1700" b="1" dirty="0" smtClean="0"/>
              <a:t>Семья </a:t>
            </a:r>
            <a:r>
              <a:rPr lang="ru-RU" sz="1700" b="1" dirty="0" err="1"/>
              <a:t>Петрачук</a:t>
            </a:r>
            <a:r>
              <a:rPr lang="ru-RU" sz="1700" b="1" dirty="0"/>
              <a:t> -3 место в муниципальном соревновании по основам безопасности дорожного движения «Знает вся моя семья, знаю ПДД и Я»</a:t>
            </a:r>
          </a:p>
          <a:p>
            <a:r>
              <a:rPr lang="ru-RU" sz="1700" b="1" dirty="0"/>
              <a:t>Павловская Ксения </a:t>
            </a:r>
            <a:r>
              <a:rPr lang="ru-RU" sz="1700" b="1" dirty="0" smtClean="0"/>
              <a:t>Владимировна победитель </a:t>
            </a:r>
            <a:r>
              <a:rPr lang="ru-RU" sz="1700" b="1" dirty="0"/>
              <a:t>федерального этапа </a:t>
            </a:r>
            <a:br>
              <a:rPr lang="ru-RU" sz="1700" b="1" dirty="0"/>
            </a:br>
            <a:r>
              <a:rPr lang="ru-RU" sz="1700" b="1" dirty="0"/>
              <a:t>Всероссийского конкурса сочинений «Россия, устремленная в будущее</a:t>
            </a:r>
            <a:r>
              <a:rPr lang="ru-RU" sz="1700" b="1" dirty="0" smtClean="0"/>
              <a:t>»</a:t>
            </a:r>
            <a:endParaRPr lang="ru-RU" sz="1700" b="1" dirty="0"/>
          </a:p>
        </p:txBody>
      </p:sp>
    </p:spTree>
    <p:extLst>
      <p:ext uri="{BB962C8B-B14F-4D97-AF65-F5344CB8AC3E}">
        <p14:creationId xmlns:p14="http://schemas.microsoft.com/office/powerpoint/2010/main" val="25779662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4372168"/>
            <a:ext cx="7550224" cy="1143000"/>
          </a:xfrm>
        </p:spPr>
        <p:txBody>
          <a:bodyPr/>
          <a:lstStyle/>
          <a:p>
            <a:r>
              <a:rPr lang="ru-RU" dirty="0" smtClean="0"/>
              <a:t>2018-2019 учебный год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731520"/>
            <a:ext cx="8352928" cy="3474720"/>
          </a:xfrm>
        </p:spPr>
        <p:txBody>
          <a:bodyPr/>
          <a:lstStyle/>
          <a:p>
            <a:r>
              <a:rPr lang="ru-RU" b="1" dirty="0"/>
              <a:t>Тема года</a:t>
            </a:r>
            <a:r>
              <a:rPr lang="ru-RU" dirty="0"/>
              <a:t>: «Моя территория» (посвящена 95-летию образования Викуловского района, 80-летию школы в статусе средней).</a:t>
            </a:r>
          </a:p>
          <a:p>
            <a:r>
              <a:rPr lang="ru-RU" b="1" dirty="0"/>
              <a:t>Ценности</a:t>
            </a:r>
            <a:r>
              <a:rPr lang="ru-RU" dirty="0"/>
              <a:t>: семья и семейные ценности, отношение к истории родного края.</a:t>
            </a:r>
          </a:p>
          <a:p>
            <a:r>
              <a:rPr lang="ru-RU" b="1" dirty="0"/>
              <a:t>Основное событие</a:t>
            </a:r>
            <a:r>
              <a:rPr lang="ru-RU" dirty="0"/>
              <a:t>: проектная деятельность </a:t>
            </a:r>
            <a:r>
              <a:rPr lang="ru-RU" dirty="0" smtClean="0"/>
              <a:t>«</a:t>
            </a:r>
            <a:r>
              <a:rPr lang="ru-RU" dirty="0"/>
              <a:t>История жизни начинается с меня».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5311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 descr="http://wildkids.biz/uploads/posts/2015-09/1443541015_pg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176463" cy="3214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29000"/>
            <a:ext cx="4176463" cy="32403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47" y="3403563"/>
            <a:ext cx="4474841" cy="32657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47" y="188640"/>
            <a:ext cx="4474842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7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731520"/>
            <a:ext cx="8424936" cy="5649808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/>
              <a:t>1 цикл</a:t>
            </a:r>
            <a:r>
              <a:rPr lang="ru-RU" sz="2400" dirty="0"/>
              <a:t> воспитательных мероприятий: </a:t>
            </a:r>
            <a:r>
              <a:rPr lang="ru-RU" sz="2400" b="1" i="1" dirty="0">
                <a:solidFill>
                  <a:srgbClr val="FF0000"/>
                </a:solidFill>
              </a:rPr>
              <a:t>Проект «Территория безопасности»</a:t>
            </a:r>
            <a:endParaRPr lang="ru-RU" sz="2400" dirty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ru-RU" sz="2400" b="1" dirty="0"/>
              <a:t>срок реализации</a:t>
            </a:r>
            <a:r>
              <a:rPr lang="ru-RU" sz="2400" dirty="0"/>
              <a:t> -1 </a:t>
            </a:r>
            <a:r>
              <a:rPr lang="ru-RU" sz="2400" dirty="0" smtClean="0"/>
              <a:t>четверть.</a:t>
            </a:r>
            <a:endParaRPr lang="ru-RU" sz="2400" dirty="0"/>
          </a:p>
          <a:p>
            <a:r>
              <a:rPr lang="ru-RU" sz="2400" b="1" dirty="0"/>
              <a:t>2 цикл</a:t>
            </a:r>
            <a:r>
              <a:rPr lang="ru-RU" sz="2400" dirty="0"/>
              <a:t> воспитательных мероприятий: </a:t>
            </a:r>
            <a:r>
              <a:rPr lang="ru-RU" sz="2400" b="1" i="1" dirty="0">
                <a:solidFill>
                  <a:srgbClr val="FF0000"/>
                </a:solidFill>
              </a:rPr>
              <a:t>Проект «Территория семьи, любви и дружбы</a:t>
            </a:r>
            <a:r>
              <a:rPr lang="ru-RU" sz="2400" b="1" i="1" dirty="0" smtClean="0">
                <a:solidFill>
                  <a:srgbClr val="FF0000"/>
                </a:solidFill>
              </a:rPr>
              <a:t>» </a:t>
            </a:r>
          </a:p>
          <a:p>
            <a:pPr marL="45720" indent="0">
              <a:buNone/>
            </a:pPr>
            <a:r>
              <a:rPr lang="ru-RU" sz="2400" b="1" dirty="0" smtClean="0"/>
              <a:t>срок </a:t>
            </a:r>
            <a:r>
              <a:rPr lang="ru-RU" sz="2400" b="1" dirty="0"/>
              <a:t>реализации</a:t>
            </a:r>
            <a:r>
              <a:rPr lang="ru-RU" sz="2400" dirty="0"/>
              <a:t> -</a:t>
            </a:r>
            <a:r>
              <a:rPr lang="ru-RU" sz="2400" b="1" dirty="0"/>
              <a:t>2 </a:t>
            </a:r>
            <a:r>
              <a:rPr lang="ru-RU" sz="2400" b="1" dirty="0" smtClean="0"/>
              <a:t>четверть</a:t>
            </a:r>
          </a:p>
          <a:p>
            <a:r>
              <a:rPr lang="ru-RU" sz="2400" b="1" dirty="0"/>
              <a:t>3 цикл</a:t>
            </a:r>
            <a:r>
              <a:rPr lang="ru-RU" sz="2400" dirty="0"/>
              <a:t> воспитательных мероприятий: </a:t>
            </a:r>
            <a:r>
              <a:rPr lang="ru-RU" sz="2400" b="1" i="1" dirty="0">
                <a:solidFill>
                  <a:srgbClr val="FF0000"/>
                </a:solidFill>
              </a:rPr>
              <a:t>Проект «Территория открытий</a:t>
            </a:r>
            <a:r>
              <a:rPr lang="ru-RU" sz="2400" b="1" i="1" dirty="0" smtClean="0">
                <a:solidFill>
                  <a:srgbClr val="FF0000"/>
                </a:solidFill>
              </a:rPr>
              <a:t>»</a:t>
            </a:r>
            <a:endParaRPr lang="ru-RU" sz="2400" dirty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ru-RU" sz="2400" b="1" dirty="0"/>
              <a:t>срок реализации</a:t>
            </a:r>
            <a:r>
              <a:rPr lang="ru-RU" sz="2400" dirty="0"/>
              <a:t> -</a:t>
            </a:r>
            <a:r>
              <a:rPr lang="ru-RU" sz="2400" b="1" dirty="0"/>
              <a:t>3 </a:t>
            </a:r>
            <a:r>
              <a:rPr lang="ru-RU" sz="2400" b="1" dirty="0" smtClean="0"/>
              <a:t>четверть</a:t>
            </a:r>
          </a:p>
          <a:p>
            <a:r>
              <a:rPr lang="ru-RU" sz="2400" b="1" dirty="0"/>
              <a:t>4 цикл</a:t>
            </a:r>
            <a:r>
              <a:rPr lang="ru-RU" sz="2400" dirty="0"/>
              <a:t> воспитательных мероприятий: </a:t>
            </a:r>
            <a:r>
              <a:rPr lang="ru-RU" sz="2400" b="1" i="1" dirty="0">
                <a:solidFill>
                  <a:srgbClr val="FF0000"/>
                </a:solidFill>
              </a:rPr>
              <a:t>Проект «Территория доблести и славы»</a:t>
            </a:r>
            <a:endParaRPr lang="ru-RU" sz="2400" dirty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ru-RU" sz="2400" b="1" dirty="0" smtClean="0"/>
              <a:t>срок </a:t>
            </a:r>
            <a:r>
              <a:rPr lang="ru-RU" sz="2400" b="1" dirty="0"/>
              <a:t>реализации</a:t>
            </a:r>
            <a:r>
              <a:rPr lang="ru-RU" sz="2400" dirty="0"/>
              <a:t> -</a:t>
            </a:r>
            <a:r>
              <a:rPr lang="ru-RU" sz="2400" b="1" dirty="0"/>
              <a:t>4 </a:t>
            </a:r>
            <a:r>
              <a:rPr lang="ru-RU" sz="2400" b="1" dirty="0" smtClean="0"/>
              <a:t>четверть</a:t>
            </a:r>
          </a:p>
          <a:p>
            <a:r>
              <a:rPr lang="ru-RU" sz="2400" b="1" dirty="0"/>
              <a:t>5 цикл</a:t>
            </a:r>
            <a:r>
              <a:rPr lang="ru-RU" sz="2400" dirty="0"/>
              <a:t> воспитательных мероприятий: </a:t>
            </a:r>
            <a:r>
              <a:rPr lang="ru-RU" sz="2400" b="1" i="1" dirty="0">
                <a:solidFill>
                  <a:srgbClr val="FF0000"/>
                </a:solidFill>
              </a:rPr>
              <a:t>Проект «ЛЕВША» (Летняя Естественно-</a:t>
            </a:r>
            <a:r>
              <a:rPr lang="ru-RU" sz="2400" b="1" i="1" dirty="0" err="1">
                <a:solidFill>
                  <a:srgbClr val="FF0000"/>
                </a:solidFill>
              </a:rPr>
              <a:t>Всёзнающая</a:t>
            </a:r>
            <a:r>
              <a:rPr lang="ru-RU" sz="2400" b="1" i="1" dirty="0">
                <a:solidFill>
                  <a:srgbClr val="FF0000"/>
                </a:solidFill>
              </a:rPr>
              <a:t> Школа Академиков)</a:t>
            </a:r>
            <a:endParaRPr lang="ru-RU" sz="2400" dirty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ru-RU" sz="2400" b="1" dirty="0" smtClean="0"/>
              <a:t>срок </a:t>
            </a:r>
            <a:r>
              <a:rPr lang="ru-RU" sz="2400" b="1" dirty="0"/>
              <a:t>реализации</a:t>
            </a:r>
            <a:r>
              <a:rPr lang="ru-RU" sz="2400" dirty="0"/>
              <a:t> – </a:t>
            </a:r>
            <a:r>
              <a:rPr lang="ru-RU" sz="2400" b="1" dirty="0"/>
              <a:t>лето </a:t>
            </a:r>
            <a:r>
              <a:rPr lang="ru-RU" sz="2400" dirty="0" smtClean="0"/>
              <a:t>2019 года </a:t>
            </a:r>
            <a:endParaRPr lang="ru-RU" sz="2400" dirty="0"/>
          </a:p>
          <a:p>
            <a:pPr marL="4572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872414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214290"/>
            <a:ext cx="6429420" cy="135732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Национальный проект «Образование» (2018-2024 </a:t>
            </a:r>
            <a:r>
              <a:rPr lang="ru-RU" sz="2800" dirty="0" err="1" smtClean="0"/>
              <a:t>гг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500034" y="2214554"/>
            <a:ext cx="8183880" cy="435771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/>
              <a:t>	Цель:</a:t>
            </a:r>
            <a:r>
              <a:rPr lang="ru-RU" dirty="0" smtClean="0"/>
              <a:t> обеспечение глобальной конкурентоспособности российского образования, вхождение Российской Федерации в число 10 ведущих стран   мира по качеству образования.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b="1" dirty="0" smtClean="0"/>
              <a:t>1. Современная школа</a:t>
            </a:r>
          </a:p>
          <a:p>
            <a:pPr>
              <a:buNone/>
            </a:pPr>
            <a:r>
              <a:rPr lang="ru-RU" b="1" dirty="0" smtClean="0"/>
              <a:t>2. Успех каждого ребёнка</a:t>
            </a:r>
          </a:p>
          <a:p>
            <a:pPr>
              <a:buNone/>
            </a:pPr>
            <a:r>
              <a:rPr lang="ru-RU" b="1" dirty="0" smtClean="0"/>
              <a:t>3. Современные родители</a:t>
            </a:r>
          </a:p>
          <a:p>
            <a:pPr>
              <a:buNone/>
            </a:pPr>
            <a:r>
              <a:rPr lang="ru-RU" b="1" dirty="0" smtClean="0"/>
              <a:t>4. Цифровая школа</a:t>
            </a:r>
          </a:p>
          <a:p>
            <a:pPr>
              <a:buNone/>
            </a:pPr>
            <a:r>
              <a:rPr lang="ru-RU" b="1" dirty="0" smtClean="0"/>
              <a:t>5. Учитель будущего</a:t>
            </a:r>
          </a:p>
          <a:p>
            <a:pPr>
              <a:buNone/>
            </a:pPr>
            <a:r>
              <a:rPr lang="ru-RU" b="1" dirty="0" smtClean="0"/>
              <a:t>6. Молодые профессионалы</a:t>
            </a:r>
          </a:p>
          <a:p>
            <a:pPr>
              <a:buNone/>
            </a:pPr>
            <a:r>
              <a:rPr lang="ru-RU" b="1" dirty="0" smtClean="0"/>
              <a:t>7. Новые возможности для каждого</a:t>
            </a:r>
          </a:p>
          <a:p>
            <a:pPr>
              <a:buNone/>
            </a:pPr>
            <a:r>
              <a:rPr lang="ru-RU" b="1" dirty="0" smtClean="0"/>
              <a:t>8. Социальная активность</a:t>
            </a:r>
          </a:p>
          <a:p>
            <a:pPr>
              <a:buNone/>
            </a:pPr>
            <a:r>
              <a:rPr lang="ru-RU" b="1" dirty="0" smtClean="0"/>
              <a:t>9. Повышение конкурентоспособности российского высшего образования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 descr="D:\Elena\Desktop\национальны проект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2536815" cy="1698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 l="20315" t="15625" r="21486" b="18945"/>
          <a:stretch>
            <a:fillRect/>
          </a:stretch>
        </p:blipFill>
        <p:spPr bwMode="auto">
          <a:xfrm>
            <a:off x="0" y="428604"/>
            <a:ext cx="9380769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Ð¼ÑÐ´ÑÑÐ¹ ÑÐµÐ»Ð¾Ð²ÐµÐº ÑÐºÐ°Ð·Ð°Ð»â¦"/>
          <p:cNvPicPr>
            <a:picLocks noChangeAspect="1" noChangeArrowheads="1"/>
          </p:cNvPicPr>
          <p:nvPr/>
        </p:nvPicPr>
        <p:blipFill>
          <a:blip r:embed="rId2"/>
          <a:srcRect b="16666"/>
          <a:stretch>
            <a:fillRect/>
          </a:stretch>
        </p:blipFill>
        <p:spPr bwMode="auto">
          <a:xfrm>
            <a:off x="123796" y="2629751"/>
            <a:ext cx="9020204" cy="4228249"/>
          </a:xfrm>
          <a:prstGeom prst="rect">
            <a:avLst/>
          </a:prstGeom>
          <a:noFill/>
        </p:spPr>
      </p:pic>
      <p:pic>
        <p:nvPicPr>
          <p:cNvPr id="62466" name="Picture 2" descr="ÐÐ°ÑÑÐ¸Ð½ÐºÐ¸ Ð¿Ð¾ Ð·Ð°Ð¿ÑÐ¾ÑÑ Ð¼ÑÐ´ÑÑÐ¹ ÑÐµÐ»Ð¾Ð²ÐµÐº"/>
          <p:cNvPicPr>
            <a:picLocks noChangeAspect="1" noChangeArrowheads="1"/>
          </p:cNvPicPr>
          <p:nvPr/>
        </p:nvPicPr>
        <p:blipFill>
          <a:blip r:embed="rId3"/>
          <a:srcRect l="9009" t="9374" r="9909" b="6250"/>
          <a:stretch>
            <a:fillRect/>
          </a:stretch>
        </p:blipFill>
        <p:spPr bwMode="auto">
          <a:xfrm>
            <a:off x="0" y="0"/>
            <a:ext cx="3929058" cy="2946794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143372" y="0"/>
            <a:ext cx="5000628" cy="235743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Мы многое делаем, но все в спешке…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619" y="188641"/>
            <a:ext cx="4728877" cy="3240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4032448" cy="3240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9" y="3429002"/>
            <a:ext cx="4079750" cy="3240358"/>
          </a:xfrm>
          <a:prstGeom prst="rect">
            <a:avLst/>
          </a:prstGeom>
        </p:spPr>
      </p:pic>
      <p:pic>
        <p:nvPicPr>
          <p:cNvPr id="9" name="Рисунок 8" descr="C:\Users\user\Desktop\kfv006783l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" t="2876" r="1612" b="9071"/>
          <a:stretch/>
        </p:blipFill>
        <p:spPr bwMode="auto">
          <a:xfrm>
            <a:off x="4307619" y="3429001"/>
            <a:ext cx="4728877" cy="32403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1538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15370" cy="1071571"/>
          </a:xfrm>
        </p:spPr>
        <p:txBody>
          <a:bodyPr/>
          <a:lstStyle/>
          <a:p>
            <a:r>
              <a:rPr lang="ru-RU" dirty="0" smtClean="0"/>
              <a:t>Изменение структуры приема на программы высшего образования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00035" y="1500174"/>
          <a:ext cx="8110566" cy="400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72066" y="1357298"/>
            <a:ext cx="392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Инженерно-техническое направление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00628" y="3857628"/>
            <a:ext cx="392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Гуманитарно-экономическое направление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l="18668" t="10742" r="23682" b="11133"/>
          <a:stretch>
            <a:fillRect/>
          </a:stretch>
        </p:blipFill>
        <p:spPr bwMode="auto">
          <a:xfrm>
            <a:off x="0" y="-1"/>
            <a:ext cx="9144000" cy="696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l="23609" t="29297" r="19290" b="16015"/>
          <a:stretch>
            <a:fillRect/>
          </a:stretch>
        </p:blipFill>
        <p:spPr bwMode="auto">
          <a:xfrm>
            <a:off x="-1" y="428604"/>
            <a:ext cx="9154269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 l="21413" t="9765" r="20388" b="12109"/>
          <a:stretch>
            <a:fillRect/>
          </a:stretch>
        </p:blipFill>
        <p:spPr bwMode="auto">
          <a:xfrm>
            <a:off x="0" y="0"/>
            <a:ext cx="9086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85720" y="1214422"/>
            <a:ext cx="1857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Тюменская область 4,3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 l="23609" t="9765" r="22584" b="10156"/>
          <a:stretch>
            <a:fillRect/>
          </a:stretch>
        </p:blipFill>
        <p:spPr bwMode="auto">
          <a:xfrm>
            <a:off x="357158" y="0"/>
            <a:ext cx="846306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14348" y="2143116"/>
            <a:ext cx="1857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Тюменская область 47,7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560</TotalTime>
  <Words>704</Words>
  <Application>Microsoft Office PowerPoint</Application>
  <PresentationFormat>Экран (4:3)</PresentationFormat>
  <Paragraphs>91</Paragraphs>
  <Slides>33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Изменение структуры приема на программы высшего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Абсолютный приоритет Тюменской области – результативность и успех каждого</vt:lpstr>
      <vt:lpstr>Успех каждого ребенка</vt:lpstr>
      <vt:lpstr>Со-Бытия</vt:lpstr>
      <vt:lpstr>Со-Бытия</vt:lpstr>
      <vt:lpstr>Общешкольный проект  «Экология жизни начинается с тебя»</vt:lpstr>
      <vt:lpstr>Презентация PowerPoint</vt:lpstr>
      <vt:lpstr>Презентация PowerPoint</vt:lpstr>
      <vt:lpstr>Экологическое воспитание</vt:lpstr>
      <vt:lpstr>Волонтерская деятельность, добровольчество</vt:lpstr>
      <vt:lpstr>Спорт (ГТО, кросс «Золотая осень»,шахматы и др.)</vt:lpstr>
      <vt:lpstr>Презентация PowerPoint</vt:lpstr>
      <vt:lpstr>Патриотическое воспитание  (игра «Зарница», встречи с интересными людьми, конкурсы, проекты, работа школьных музеев, смотры строя и песни и др.)</vt:lpstr>
      <vt:lpstr>Профилактическая работа</vt:lpstr>
      <vt:lpstr>Организация летнего отдыха</vt:lpstr>
      <vt:lpstr>Со-Бытия</vt:lpstr>
      <vt:lpstr>Некоторые результаты</vt:lpstr>
      <vt:lpstr>2018-2019 учебный год</vt:lpstr>
      <vt:lpstr>Презентация PowerPoint</vt:lpstr>
      <vt:lpstr>Национальный проект «Образование» (2018-2024 гг)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</dc:creator>
  <cp:lastModifiedBy>i3-10</cp:lastModifiedBy>
  <cp:revision>51</cp:revision>
  <cp:lastPrinted>2018-10-25T11:48:32Z</cp:lastPrinted>
  <dcterms:created xsi:type="dcterms:W3CDTF">2018-08-28T08:51:48Z</dcterms:created>
  <dcterms:modified xsi:type="dcterms:W3CDTF">2018-10-25T11:53:18Z</dcterms:modified>
</cp:coreProperties>
</file>