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0" r:id="rId5"/>
    <p:sldId id="262" r:id="rId6"/>
    <p:sldId id="259" r:id="rId7"/>
    <p:sldId id="267" r:id="rId8"/>
    <p:sldId id="264" r:id="rId9"/>
    <p:sldId id="265" r:id="rId10"/>
    <p:sldId id="266" r:id="rId11"/>
    <p:sldId id="269" r:id="rId12"/>
    <p:sldId id="261" r:id="rId13"/>
    <p:sldId id="257" r:id="rId14"/>
    <p:sldId id="270" r:id="rId15"/>
    <p:sldId id="274" r:id="rId16"/>
    <p:sldId id="272" r:id="rId17"/>
    <p:sldId id="275" r:id="rId18"/>
    <p:sldId id="271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18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772400" cy="1470025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Экзаменационные сочинения</a:t>
            </a:r>
            <a:endParaRPr lang="ru-RU" sz="48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276872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86" y="1772816"/>
            <a:ext cx="5112568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43408"/>
            <a:ext cx="9577064" cy="741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Истина, как всегда, по середине</a:t>
            </a:r>
            <a:r>
              <a:rPr lang="ru-RU" dirty="0"/>
              <a:t>!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9592" y="1484784"/>
            <a:ext cx="7355160" cy="4525963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судьба предопределённая или предначертанная, что закладывается при рождении человека: события, уроки, отработка грехов (степень счастья и страдания), обязательные задачи (что человек должен сделать за жизнь), а есть то, что человек уже реализует своими решениями и действиями. И он может свою начальную судьбу либо улучшить, либо ухудшить. Это уже полностью зависит от него!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60432" y="26337"/>
            <a:ext cx="323408" cy="882383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34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599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844"/>
            <a:ext cx="95770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786184"/>
            <a:ext cx="756084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Пьер Безухов</a:t>
            </a:r>
          </a:p>
          <a:p>
            <a:r>
              <a:rPr lang="ru-RU" u="sng" dirty="0" smtClean="0"/>
              <a:t>1 этап </a:t>
            </a:r>
            <a:r>
              <a:rPr lang="ru-RU" dirty="0" smtClean="0"/>
              <a:t>– не знает судьбы- нет пути    Отец умер, Андрей уехал</a:t>
            </a:r>
          </a:p>
          <a:p>
            <a:endParaRPr lang="ru-RU" dirty="0"/>
          </a:p>
          <a:p>
            <a:r>
              <a:rPr lang="ru-RU" u="sng" dirty="0" smtClean="0"/>
              <a:t>2 этап  </a:t>
            </a:r>
            <a:r>
              <a:rPr lang="ru-RU" dirty="0" smtClean="0"/>
              <a:t>- женитьба на Элен – сбился с пути ( не та женщина, нет детей, </a:t>
            </a:r>
            <a:r>
              <a:rPr lang="ru-RU" b="1" dirty="0" smtClean="0"/>
              <a:t>потерял </a:t>
            </a:r>
            <a:r>
              <a:rPr lang="ru-RU" b="1" dirty="0" smtClean="0">
                <a:solidFill>
                  <a:srgbClr val="C00000"/>
                </a:solidFill>
              </a:rPr>
              <a:t>Наташу</a:t>
            </a:r>
            <a:r>
              <a:rPr lang="ru-RU" dirty="0" smtClean="0">
                <a:solidFill>
                  <a:srgbClr val="C00000"/>
                </a:solidFill>
              </a:rPr>
              <a:t>)</a:t>
            </a:r>
          </a:p>
          <a:p>
            <a:endParaRPr lang="ru-RU" dirty="0"/>
          </a:p>
          <a:p>
            <a:r>
              <a:rPr lang="ru-RU" u="sng" dirty="0" smtClean="0"/>
              <a:t>3 этап </a:t>
            </a:r>
            <a:r>
              <a:rPr lang="ru-RU" dirty="0" smtClean="0"/>
              <a:t>– дуэль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чуть не убил человека</a:t>
            </a:r>
            <a:r>
              <a:rPr lang="ru-RU" dirty="0" smtClean="0"/>
              <a:t>) – попытка понять себя (ЗВЕРЬ???)</a:t>
            </a:r>
          </a:p>
          <a:p>
            <a:endParaRPr lang="ru-RU" dirty="0"/>
          </a:p>
          <a:p>
            <a:r>
              <a:rPr lang="ru-RU" u="sng" dirty="0" smtClean="0"/>
              <a:t>4 этап </a:t>
            </a:r>
            <a:r>
              <a:rPr lang="ru-RU" dirty="0" smtClean="0"/>
              <a:t>– вступление в масонство, преобразования в деревне –</a:t>
            </a:r>
          </a:p>
          <a:p>
            <a:r>
              <a:rPr lang="ru-RU" dirty="0" smtClean="0"/>
              <a:t>      -  попытка найти себя, найти свое место – впервые советует Андрею</a:t>
            </a:r>
          </a:p>
          <a:p>
            <a:endParaRPr lang="ru-RU" dirty="0"/>
          </a:p>
          <a:p>
            <a:r>
              <a:rPr lang="ru-RU" u="sng" dirty="0" smtClean="0"/>
              <a:t>5 этап </a:t>
            </a:r>
            <a:r>
              <a:rPr lang="ru-RU" dirty="0" smtClean="0"/>
              <a:t>– Пьер на войне –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желание убить Наполеона </a:t>
            </a:r>
            <a:r>
              <a:rPr lang="ru-RU" dirty="0" smtClean="0"/>
              <a:t>( ложный шаг)- несостоявшийся расстрел  - плен как наказание </a:t>
            </a:r>
          </a:p>
          <a:p>
            <a:endParaRPr lang="ru-RU" dirty="0"/>
          </a:p>
          <a:p>
            <a:r>
              <a:rPr lang="ru-RU" u="sng" dirty="0" smtClean="0"/>
              <a:t>6 этап </a:t>
            </a:r>
            <a:r>
              <a:rPr lang="ru-RU" dirty="0" smtClean="0"/>
              <a:t>-  Встреча с Платоном Каратаевым -   постижение истины</a:t>
            </a:r>
          </a:p>
          <a:p>
            <a:endParaRPr lang="ru-RU" dirty="0"/>
          </a:p>
          <a:p>
            <a:r>
              <a:rPr lang="ru-RU" b="1" u="sng" dirty="0" smtClean="0"/>
              <a:t>7 этап – Женитьба </a:t>
            </a:r>
            <a:r>
              <a:rPr lang="ru-RU" b="1" u="sng" dirty="0" smtClean="0">
                <a:solidFill>
                  <a:srgbClr val="C00000"/>
                </a:solidFill>
              </a:rPr>
              <a:t>на Наташе, </a:t>
            </a:r>
            <a:r>
              <a:rPr lang="ru-RU" b="1" u="sng" dirty="0" smtClean="0"/>
              <a:t>семья, дети   +   тайное общество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cxnSp>
        <p:nvCxnSpPr>
          <p:cNvPr id="23" name="Соединительная линия уступом 22"/>
          <p:cNvCxnSpPr/>
          <p:nvPr/>
        </p:nvCxnSpPr>
        <p:spPr>
          <a:xfrm>
            <a:off x="3203848" y="1196752"/>
            <a:ext cx="2066528" cy="36004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627" y="1700807"/>
            <a:ext cx="4533581" cy="43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48880"/>
            <a:ext cx="4464496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62" y="4567292"/>
            <a:ext cx="5858649" cy="53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02129"/>
            <a:ext cx="3750852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054" y="3094573"/>
            <a:ext cx="4236900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Выгнутая вправо стрелка 28"/>
          <p:cNvSpPr/>
          <p:nvPr/>
        </p:nvSpPr>
        <p:spPr>
          <a:xfrm>
            <a:off x="7812360" y="1196752"/>
            <a:ext cx="936104" cy="4536504"/>
          </a:xfrm>
          <a:prstGeom prst="curved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40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315416"/>
            <a:ext cx="10153128" cy="717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Композиции сочинений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4038600" cy="5688632"/>
          </a:xfrm>
        </p:spPr>
        <p:txBody>
          <a:bodyPr>
            <a:normAutofit lnSpcReduction="10000"/>
          </a:bodyPr>
          <a:lstStyle/>
          <a:p>
            <a:r>
              <a:rPr lang="ru-RU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литературе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1часть 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Вступление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постановка вопроса или утверждение, связанное с пониманием темы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2часть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Основная часть-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доказательства справедливости своего утверждения: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А) первое утверждение - доказательство 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Пример из литературы-вывод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Б) второе утверждение- доказательство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-пример из литературы - вывод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 часть-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а)Вывод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из того, о чем говорили во второй части </a:t>
            </a:r>
          </a:p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б) или вновь обращение к 1-ой части , какое-то ( чье-то)  новое подтверждение мысли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В) или обобщение сказанного</a:t>
            </a:r>
          </a:p>
          <a:p>
            <a:pPr marL="0" indent="0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ОБЪЕМ СОЧИНЕНИЯ – 250 слов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80728"/>
            <a:ext cx="4038600" cy="5145435"/>
          </a:xfrm>
        </p:spPr>
        <p:txBody>
          <a:bodyPr>
            <a:normAutofit lnSpcReduction="10000"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русскому языку ЕГЭ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 часть –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Определение проблемы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текста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2часть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Комментарий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, показывающий (доказывающий), что определенная учеником проблема в данном тексте есть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- 1 аргумент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 аргумент ( с опорой на текст, т.е. только из текста)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 часть –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Позиция автора,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т.е., как автор относится к этой проблеме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4 часть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Мнение пишущего сочинение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-1 аргумент своего мнения из литературы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 аргумент своего мнения из литературы или из жизни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ОБЪЕМ СОЧИНЕНИЯ -150 слов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1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277813"/>
            <a:ext cx="9577388" cy="741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94" y="548680"/>
            <a:ext cx="8578502" cy="56207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Шаблон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сочинения ЕГЭ русский язык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7162" y="764704"/>
            <a:ext cx="8291264" cy="5832648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  <a:p>
            <a:r>
              <a:rPr lang="ru-RU" b="1" dirty="0">
                <a:solidFill>
                  <a:srgbClr val="C00000"/>
                </a:solidFill>
              </a:rPr>
              <a:t>Вступление</a:t>
            </a:r>
            <a:r>
              <a:rPr lang="ru-RU" b="1" dirty="0"/>
              <a:t>. Счастье – это (твое понимание)</a:t>
            </a:r>
          </a:p>
          <a:p>
            <a:r>
              <a:rPr lang="ru-RU" b="1" dirty="0">
                <a:solidFill>
                  <a:srgbClr val="C00000"/>
                </a:solidFill>
              </a:rPr>
              <a:t>Проблема</a:t>
            </a:r>
            <a:r>
              <a:rPr lang="ru-RU" b="1" dirty="0"/>
              <a:t>. В этом тексте автор (имя) затрагивает общечеловеческую (экологическую, нравственную, социальную и т.д.) проблему…Эго волнует… (интересует, удивляет….)</a:t>
            </a:r>
          </a:p>
          <a:p>
            <a:r>
              <a:rPr lang="ru-RU" b="1" dirty="0">
                <a:solidFill>
                  <a:srgbClr val="C00000"/>
                </a:solidFill>
              </a:rPr>
              <a:t>Комментарий. </a:t>
            </a:r>
          </a:p>
          <a:p>
            <a:r>
              <a:rPr lang="ru-RU" b="1" dirty="0"/>
              <a:t>Рассуждая о проблеме…, автор ссылается на…( народную мудрость, авторитетное мнение, мнение……, который утверждает……)</a:t>
            </a:r>
          </a:p>
          <a:p>
            <a:r>
              <a:rPr lang="ru-RU" b="1" dirty="0"/>
              <a:t>(два примера из данного текста  )В тексте приводится  история…..Автор говорит (ссылается, описывает, отмечает, подчеркивает, утверждает, доказывает, и т.д.)…</a:t>
            </a:r>
          </a:p>
          <a:p>
            <a:r>
              <a:rPr lang="ru-RU" b="1" dirty="0">
                <a:solidFill>
                  <a:srgbClr val="C00000"/>
                </a:solidFill>
              </a:rPr>
              <a:t>Позиция автора.  </a:t>
            </a:r>
          </a:p>
          <a:p>
            <a:r>
              <a:rPr lang="ru-RU" b="1" dirty="0"/>
              <a:t>Автор глубоко убежден в том, что…</a:t>
            </a:r>
          </a:p>
          <a:p>
            <a:r>
              <a:rPr lang="ru-RU" b="1" dirty="0"/>
              <a:t>Позиция автора сформулирована весьма четко: «…» </a:t>
            </a:r>
            <a:endParaRPr lang="ru-RU" b="1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Я </a:t>
            </a:r>
            <a:r>
              <a:rPr lang="ru-RU" b="1" dirty="0">
                <a:solidFill>
                  <a:srgbClr val="C00000"/>
                </a:solidFill>
              </a:rPr>
              <a:t>согласен с мнением автора в том</a:t>
            </a:r>
            <a:r>
              <a:rPr lang="ru-RU" b="1" dirty="0"/>
              <a:t>, что…….Я тоже считаю, что……Так,  герой такой-то такого – то автора счастлив, когда делает то-то……, для него счастье – это ( например, его любимое дело).А для такого –то героя счастье –это ( например, крепкая , дружная семья, дети)- Второй аргумент должен отличаться от первого, не противоречить, а выражать другое мнение, суждение</a:t>
            </a:r>
          </a:p>
          <a:p>
            <a:r>
              <a:rPr lang="ru-RU" b="1" dirty="0">
                <a:solidFill>
                  <a:srgbClr val="C00000"/>
                </a:solidFill>
              </a:rPr>
              <a:t>Заключение  </a:t>
            </a:r>
          </a:p>
          <a:p>
            <a:r>
              <a:rPr lang="ru-RU" b="1" dirty="0"/>
              <a:t>Итак, … ( В заключение хочется сказать, что…   Мне кажется… )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 flipH="1">
            <a:off x="8686800" y="1600200"/>
            <a:ext cx="349696" cy="4525963"/>
          </a:xfrm>
        </p:spPr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050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280988"/>
            <a:ext cx="9577388" cy="742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532440" y="1600200"/>
            <a:ext cx="15436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3208" r="6197" b="7720"/>
          <a:stretch/>
        </p:blipFill>
        <p:spPr bwMode="auto">
          <a:xfrm>
            <a:off x="624689" y="325925"/>
            <a:ext cx="7957996" cy="581232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9056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1588"/>
            <a:ext cx="95773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Примерная структура итогового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сочинения по литературе 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47248" cy="4525963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Итоговое </a:t>
            </a:r>
            <a:r>
              <a:rPr lang="ru-RU" dirty="0"/>
              <a:t>сочинение должно быть логичным, последовательным и с тщательно продуманной композицией. Чтобы оно соответствовало данным требованиям, его необходимо писать по определенному плану (структуре</a:t>
            </a:r>
            <a:r>
              <a:rPr lang="ru-RU" dirty="0" smtClean="0"/>
              <a:t>).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b="1" u="sng" dirty="0"/>
              <a:t>Классическая структура сочинения выглядит так: </a:t>
            </a:r>
            <a:r>
              <a:rPr lang="ru-RU" dirty="0"/>
              <a:t>Вступление; </a:t>
            </a:r>
            <a:endParaRPr lang="ru-RU" dirty="0" smtClean="0"/>
          </a:p>
          <a:p>
            <a:r>
              <a:rPr lang="ru-RU" dirty="0" smtClean="0"/>
              <a:t>Основная </a:t>
            </a:r>
            <a:r>
              <a:rPr lang="ru-RU" dirty="0"/>
              <a:t>часть: </a:t>
            </a:r>
            <a:endParaRPr lang="ru-RU" dirty="0" smtClean="0"/>
          </a:p>
          <a:p>
            <a:r>
              <a:rPr lang="ru-RU" dirty="0" smtClean="0"/>
              <a:t>тезис </a:t>
            </a:r>
            <a:r>
              <a:rPr lang="ru-RU" dirty="0"/>
              <a:t>№1 + аргумент; </a:t>
            </a:r>
            <a:endParaRPr lang="ru-RU" dirty="0" smtClean="0"/>
          </a:p>
          <a:p>
            <a:r>
              <a:rPr lang="ru-RU" dirty="0" smtClean="0"/>
              <a:t>тезис </a:t>
            </a:r>
            <a:r>
              <a:rPr lang="ru-RU" dirty="0"/>
              <a:t>№2 + аргумент; </a:t>
            </a:r>
            <a:endParaRPr lang="ru-RU" dirty="0" smtClean="0"/>
          </a:p>
          <a:p>
            <a:r>
              <a:rPr lang="ru-RU" dirty="0" smtClean="0"/>
              <a:t>тезис </a:t>
            </a:r>
            <a:r>
              <a:rPr lang="ru-RU" dirty="0"/>
              <a:t>№3 + аргумент. </a:t>
            </a:r>
            <a:endParaRPr lang="ru-RU" dirty="0" smtClean="0"/>
          </a:p>
          <a:p>
            <a:r>
              <a:rPr lang="ru-RU" dirty="0" smtClean="0"/>
              <a:t>Заключение</a:t>
            </a:r>
            <a:r>
              <a:rPr lang="ru-RU" dirty="0"/>
              <a:t>. </a:t>
            </a:r>
            <a:r>
              <a:rPr lang="ru-RU" dirty="0" smtClean="0"/>
              <a:t> </a:t>
            </a:r>
          </a:p>
          <a:p>
            <a:r>
              <a:rPr lang="ru-RU" b="1" dirty="0" smtClean="0"/>
              <a:t>Основная </a:t>
            </a:r>
            <a:r>
              <a:rPr lang="ru-RU" b="1" dirty="0"/>
              <a:t>часть сочинения должна быть больше по объему, чем вместе взятые вступление и заключение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 flipH="1">
            <a:off x="8686800" y="1600200"/>
            <a:ext cx="133672" cy="4525963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575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1588"/>
            <a:ext cx="95773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5" y="15588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Клише сочинения по литературе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 flipH="1">
            <a:off x="8686800" y="1600200"/>
            <a:ext cx="20568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836712"/>
            <a:ext cx="8424936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48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1588"/>
            <a:ext cx="95773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79418" y="836712"/>
            <a:ext cx="68407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Итоговое сочинение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это полноценный и очень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важный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экзамен, который традиционно длится 3 часа 55 минут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.Минимальный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объем работы составляет 250 слов, рекомендованный – не менее 350 слов.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успешной сдачи испытания, сочинение должно отвечать пяти основным критериям: соответствие заданной теме; аргументированность с опорой на литературный материал;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высокое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качество речи;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логичность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композиция рассуждений; грамотность.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70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1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СРАВНИМ ПОНЯТИЯ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692696"/>
            <a:ext cx="4968552" cy="576064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Судьба</a:t>
            </a:r>
          </a:p>
          <a:p>
            <a:pPr marL="0" indent="0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Само слово "судьба", означает и расшифровывается как, "СУДИТЬ БУДУ 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"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Что же такое Своя Судьба? Это наше высшее предназначение, путь, уготованный нам Господом здесь, на Земле. Всякий раз, когда мы делаем что-то с радостью и удовольствием, это означает, что мы следуем Своей Судьбе. Однако не всем достаёт мужества идти по этому пути, добиваясь встречи со своей заветной мечтой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(П.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Коэлья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Судьба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человека - это траектория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движения личности к осуществлению божественного предназначения.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только человек отклонился от назначенного курса, в его жизни появляются непреодолимые препятствия. Если Вы движетесь в правильном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направленнии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то у Вас всё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получается</a:t>
            </a: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Борис Акунин.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Главный долг каждого человека перед Богом – найти себя, собственный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путь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прожить свою, а не чужую судьбу.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49044" y="764704"/>
            <a:ext cx="3174504" cy="576064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изненный путь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Индивидуальная 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история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человека (Ш.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Бюлер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процесс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развития от младенчества до старости и смерти, результат взаимодействия между личными и социальными событиями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Синонимы: </a:t>
            </a:r>
          </a:p>
          <a:p>
            <a:pPr marL="0" indent="0">
              <a:buNone/>
            </a:pP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биография, жизнь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7744" y="5949280"/>
            <a:ext cx="604867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Выбор пути  -  выбор  Судьбы 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41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44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90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2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71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531440"/>
            <a:ext cx="9649072" cy="739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0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1-ое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заблуждение-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«Судьбы не Существует!»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8376" y="908720"/>
            <a:ext cx="8291264" cy="581601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есть, сам человек или случайность определяет всё происходящее в жизни. Это, как правило, позиция упрямых материалистов атеистов, которые думать головой не желают, игнорируют сотни тысяч факторов подтверждающих логичность и закономерность происходящих в жизни человека событий, и тупо не желающих менять своё мнение. Хотя обосновать свою теорию никто из них так и не сумел, ни на йоту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Такое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отношение к жизни — абсолютно пагубно для человека, потому что он идёт по жизни упрямо, как осёл, на 100% вслепую и уверенный в своей правоте, он остаётся без шансов понять, что от него хочет Мир, Бог, Судьба. Такой человек не увидит знаков судьбы, намёков и подсказок на жизненном пути, упустит море благоприятных возможностей и совершит много ошибок! И если уж он пошёл не туда, то будет идти до конца, даже если судьба будет его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метелить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дубиной, намекая: «Ты туда не ходи, а то снег башка попадёт, совсем мёртвый будешь!». Но, как говорят: «Горбатого и атеиста, только могила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исправит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46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243408"/>
            <a:ext cx="9793088" cy="72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21014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2-ое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заблуждение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«Всё предопределено изначально, изменить ничего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невозможно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!».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03232" cy="4525963"/>
          </a:xfrm>
        </p:spPr>
        <p:txBody>
          <a:bodyPr>
            <a:normAutofit fontScale="925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Позиция фаталиста. Это, как правило, крайность религиозная, когда человек всю ответственность за свою жизнь и судьбу перекладывает на Высшие Силы, оправдывая свою полную безответственность молитвой — «На всё воля Господня». В ответ, напомню всем известную мудрость: «На Бога надейся, но сам не плошай!», — это значить, что каждый сам будет отвечать за прожитую жизнь, все свои дела и результаты, упущенные возможности и совершённые грехи, и отвечать будет по всем пунктам и по всей строгости Закона!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 flipH="1" flipV="1">
            <a:off x="8676456" y="692697"/>
            <a:ext cx="133672" cy="864096"/>
          </a:xfrm>
        </p:spPr>
        <p:txBody>
          <a:bodyPr>
            <a:normAutofit fontScale="925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640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1194</Words>
  <Application>Microsoft Office PowerPoint</Application>
  <PresentationFormat>Экран (4:3)</PresentationFormat>
  <Paragraphs>91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Экзаменационные сочинения</vt:lpstr>
      <vt:lpstr>СРАВНИМ ПОНЯТИЯ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1-ое заблуждение-  «Судьбы не Существует!» </vt:lpstr>
      <vt:lpstr>2-ое  заблуждение  «Всё предопределено изначально, изменить ничего                          невозможно!». </vt:lpstr>
      <vt:lpstr>Истина, как всегда, по середине! </vt:lpstr>
      <vt:lpstr>Презентация PowerPoint</vt:lpstr>
      <vt:lpstr>Презентация PowerPoint</vt:lpstr>
      <vt:lpstr>Композиции сочинений</vt:lpstr>
      <vt:lpstr>Шаблон сочинения ЕГЭ русский язык </vt:lpstr>
      <vt:lpstr>Презентация PowerPoint</vt:lpstr>
      <vt:lpstr>Примерная структура итогового сочинения по литературе </vt:lpstr>
      <vt:lpstr>Клише сочинения по литературе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Рашова ВП</dc:creator>
  <cp:lastModifiedBy>Рашова ВП</cp:lastModifiedBy>
  <cp:revision>13</cp:revision>
  <dcterms:created xsi:type="dcterms:W3CDTF">2016-09-16T14:42:33Z</dcterms:created>
  <dcterms:modified xsi:type="dcterms:W3CDTF">2016-09-16T16:54:35Z</dcterms:modified>
</cp:coreProperties>
</file>