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6" autoAdjust="0"/>
    <p:restoredTop sz="94660"/>
  </p:normalViewPr>
  <p:slideViewPr>
    <p:cSldViewPr>
      <p:cViewPr varScale="1">
        <p:scale>
          <a:sx n="103" d="100"/>
          <a:sy n="103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F638-4D9C-447F-94CD-0CDABB9E7619}" type="datetimeFigureOut">
              <a:rPr lang="ru-RU"/>
              <a:pPr>
                <a:defRPr/>
              </a:pPr>
              <a:t>24.01.2014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3DE4C-693A-4BF9-859D-A61F8BAF1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EFDA9-C525-4F45-9E2B-670B3348496C}" type="datetimeFigureOut">
              <a:rPr lang="ru-RU"/>
              <a:pPr>
                <a:defRPr/>
              </a:pPr>
              <a:t>24.01.2014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D8E5C-9C9B-449E-A372-707C926DE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15A31-BBBE-48ED-B68E-A57E3BFA847A}" type="datetimeFigureOut">
              <a:rPr lang="ru-RU"/>
              <a:pPr>
                <a:defRPr/>
              </a:pPr>
              <a:t>24.01.2014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566A2-8859-4C28-9704-BC8A430C2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9F92A-01F3-4225-8982-F9140E692158}" type="datetimeFigureOut">
              <a:rPr lang="ru-RU"/>
              <a:pPr>
                <a:defRPr/>
              </a:pPr>
              <a:t>24.01.2014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394B1-5505-4E02-8E67-C2EB2EAB0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20C2-FC4B-46FF-AF91-783D751315EE}" type="datetimeFigureOut">
              <a:rPr lang="ru-RU"/>
              <a:pPr>
                <a:defRPr/>
              </a:pPr>
              <a:t>24.01.2014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37ED0-F4B7-45D3-B588-3B0FFB604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65B5A-9BA0-4EAE-BFD9-8A998B5FFB30}" type="datetimeFigureOut">
              <a:rPr lang="ru-RU"/>
              <a:pPr>
                <a:defRPr/>
              </a:pPr>
              <a:t>24.01.2014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1D3FE-A2EE-4B56-BE24-F0DAC1DCF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94A75-3F26-40D8-9D47-7572F0223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8D09-4823-40E6-98C3-54B1FBD9D774}" type="datetimeFigureOut">
              <a:rPr lang="ru-RU"/>
              <a:pPr>
                <a:defRPr/>
              </a:pPr>
              <a:t>24.01.2014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9F5D5-88D8-4029-BEC3-4D27F7B7D372}" type="datetimeFigureOut">
              <a:rPr lang="ru-RU"/>
              <a:pPr>
                <a:defRPr/>
              </a:pPr>
              <a:t>24.01.2014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05E4D-8583-4FC0-B46B-FF916D8BB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81BEF-2C12-4176-BE24-69C8B8BCE3E6}" type="datetimeFigureOut">
              <a:rPr lang="ru-RU"/>
              <a:pPr>
                <a:defRPr/>
              </a:pPr>
              <a:t>24.01.2014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FA91B-2822-4B89-A6EE-962E5B382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2E155-A4A5-447B-9A8B-8C1689DB8FF4}" type="datetimeFigureOut">
              <a:rPr lang="ru-RU"/>
              <a:pPr>
                <a:defRPr/>
              </a:pPr>
              <a:t>24.01.2014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4AF28-D7B1-4F47-A3BF-01C435105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61E85-283A-4AF5-A8F4-068C9B276ED0}" type="datetimeFigureOut">
              <a:rPr lang="ru-RU"/>
              <a:pPr>
                <a:defRPr/>
              </a:pPr>
              <a:t>24.01.2014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1264B-81B7-496D-BBC2-11C5A26EE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56D768-62C1-448D-8C64-0C914E107CAF}" type="datetimeFigureOut">
              <a:rPr lang="ru-RU"/>
              <a:pPr>
                <a:defRPr/>
              </a:pPr>
              <a:t>24.01.2014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BAAB3E-393C-49AC-B65C-8D89DA894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13" r:id="rId2"/>
    <p:sldLayoutId id="2147483720" r:id="rId3"/>
    <p:sldLayoutId id="2147483714" r:id="rId4"/>
    <p:sldLayoutId id="2147483721" r:id="rId5"/>
    <p:sldLayoutId id="2147483715" r:id="rId6"/>
    <p:sldLayoutId id="2147483716" r:id="rId7"/>
    <p:sldLayoutId id="2147483722" r:id="rId8"/>
    <p:sldLayoutId id="2147483723" r:id="rId9"/>
    <p:sldLayoutId id="2147483717" r:id="rId10"/>
    <p:sldLayoutId id="214748371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iki.bks-tv.ru/wiki/%D0%A1%D0%B0%D0%BD%D0%BA%D1%82-%D0%9F%D0%B5%D1%82%D0%B5%D1%80%D0%B1%D1%83%D1%80%D0%B3" TargetMode="External"/><Relationship Id="rId3" Type="http://schemas.openxmlformats.org/officeDocument/2006/relationships/hyperlink" Target="http://wiki.bks-tv.ru/wiki/%D0%9B%D0%B0%D0%B4%D0%BE%D0%B6%D1%81%D0%BA%D0%B0%D1%8F_%D0%B2%D0%BE%D0%B5%D0%BD%D0%BD%D0%B0%D1%8F_%D1%84%D0%BB%D0%BE%D1%82%D0%B8%D0%BB%D0%B8%D1%8F" TargetMode="External"/><Relationship Id="rId7" Type="http://schemas.openxmlformats.org/officeDocument/2006/relationships/hyperlink" Target="http://wiki.bks-tv.ru/wiki/%D0%92%D0%BE%D0%BB%D1%85%D0%BE%D0%B2_(%D0%B3%D0%BE%D1%80%D0%BE%D0%B4)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iki.bks-tv.ru/wiki/%D0%96%D0%B5%D0%BB%D0%B5%D0%B7%D0%BD%D0%B0%D1%8F_%D0%B4%D0%BE%D1%80%D0%BE%D0%B3%D0%B0" TargetMode="External"/><Relationship Id="rId5" Type="http://schemas.openxmlformats.org/officeDocument/2006/relationships/hyperlink" Target="http://wiki.bks-tv.ru/wiki/%D0%94%D0%BE%D1%80%D0%BE%D0%B3%D0%B0_%D0%9F%D0%BE%D0%B1%D0%B5%D0%B4%D1%8B" TargetMode="External"/><Relationship Id="rId4" Type="http://schemas.openxmlformats.org/officeDocument/2006/relationships/hyperlink" Target="http://wiki.bks-tv.ru/wiki/1943_%D0%B3%D0%BE%D0%B4" TargetMode="External"/><Relationship Id="rId9" Type="http://schemas.openxmlformats.org/officeDocument/2006/relationships/hyperlink" Target="http://wiki.bks-tv.ru/wiki/%D0%92%D1%81%D0%B5%D0%B2%D0%BE%D0%BB%D0%BE%D0%B6%D1%81%D0%B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bks-tv.ru/wiki/%D0%97%D0%B5%D0%BB%D1%91%D0%BD%D1%8B%D0%B9_%D0%BF%D0%BE%D1%8F%D1%81_%D0%A1%D0%BB%D0%B0%D0%B2%D1%8B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iki.bks-tv.ru/wiki/%D0%A4%D0%B8%D0%BD%D1%81%D0%BA%D0%B8%D0%B9_%D0%B7%D0%B0%D0%BB%D0%B8%D0%B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bks-tv.ru/wiki/1941" TargetMode="External"/><Relationship Id="rId7" Type="http://schemas.openxmlformats.org/officeDocument/2006/relationships/hyperlink" Target="http://wiki.bks-tv.ru/wiki/%D0%9F%D0%BB%D0%B0%D1%86%D0%B4%D0%B0%D1%80%D0%BC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iki.bks-tv.ru/wiki/%D0%9E%D1%80%D0%B0%D0%BD%D0%B8%D0%B5%D0%BD%D0%B1%D0%B0%D1%83%D0%BC" TargetMode="External"/><Relationship Id="rId5" Type="http://schemas.openxmlformats.org/officeDocument/2006/relationships/hyperlink" Target="http://wiki.bks-tv.ru/wiki/%D0%9B%D0%B5%D0%BD%D0%B8%D0%BD%D0%B3%D1%80%D0%B0%D0%B4" TargetMode="External"/><Relationship Id="rId4" Type="http://schemas.openxmlformats.org/officeDocument/2006/relationships/hyperlink" Target="http://wiki.bks-tv.ru/wiki/1944_%D0%B3%D0%BE%D0%B4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iki.bks-tv.ru/wiki/%D0%93%D0%B0%D1%80%D0%BD%D0%B8%D0%B7%D0%BE%D0%BD" TargetMode="External"/><Relationship Id="rId13" Type="http://schemas.openxmlformats.org/officeDocument/2006/relationships/hyperlink" Target="http://wiki.bks-tv.ru/wiki/%D0%A5%D0%B0%D0%BD%D0%BA%D0%BE" TargetMode="External"/><Relationship Id="rId3" Type="http://schemas.openxmlformats.org/officeDocument/2006/relationships/hyperlink" Target="http://wiki.bks-tv.ru/wiki/%D0%9B%D0%B8%D1%81%D0%B8%D0%B9_%D0%9D%D0%BE%D1%81" TargetMode="External"/><Relationship Id="rId7" Type="http://schemas.openxmlformats.org/officeDocument/2006/relationships/hyperlink" Target="http://wiki.bks-tv.ru/wiki/%D0%9A%D1%80%D0%BE%D0%BD%D1%88%D1%82%D0%B0%D0%B4%D1%82" TargetMode="External"/><Relationship Id="rId12" Type="http://schemas.openxmlformats.org/officeDocument/2006/relationships/hyperlink" Target="http://wiki.bks-tv.ru/wiki/%D0%9F%D0%BE%D0%BB%D1%83%D0%BE%D1%81%D1%82%D1%80%D0%BE%D0%B2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iki.bks-tv.ru/wiki/%D0%9B%D0%BE%D0%BC%D0%BE%D0%BD%D0%BE%D1%81%D0%BE%D0%B2" TargetMode="External"/><Relationship Id="rId11" Type="http://schemas.openxmlformats.org/officeDocument/2006/relationships/hyperlink" Target="http://wiki.bks-tv.ru/wiki/%D0%93%D0%BE%D0%B3%D0%BB%D0%B0%D0%BD%D0%B4" TargetMode="External"/><Relationship Id="rId5" Type="http://schemas.openxmlformats.org/officeDocument/2006/relationships/hyperlink" Target="http://wiki.bks-tv.ru/wiki/%D0%91%D1%80%D0%BE%D0%BD%D0%BA%D0%B0" TargetMode="External"/><Relationship Id="rId15" Type="http://schemas.openxmlformats.org/officeDocument/2006/relationships/hyperlink" Target="http://wiki.bks-tv.ru/wiki/%D0%94%D0%B8%D0%B2%D0%B8%D0%B7%D0%B8%D1%8F" TargetMode="External"/><Relationship Id="rId10" Type="http://schemas.openxmlformats.org/officeDocument/2006/relationships/hyperlink" Target="http://wiki.bks-tv.ru/wiki/%D0%97%D0%B0%D0%BB%D0%B8%D0%B2" TargetMode="External"/><Relationship Id="rId4" Type="http://schemas.openxmlformats.org/officeDocument/2006/relationships/hyperlink" Target="http://wiki.bks-tv.ru/wiki/%D0%93%D0%BE%D1%80%D1%81%D0%BA%D0%B0%D1%8F" TargetMode="External"/><Relationship Id="rId9" Type="http://schemas.openxmlformats.org/officeDocument/2006/relationships/hyperlink" Target="http://wiki.bks-tv.ru/wiki/%D0%9E%D1%81%D1%82%D1%80%D0%BE%D0%B2" TargetMode="External"/><Relationship Id="rId14" Type="http://schemas.openxmlformats.org/officeDocument/2006/relationships/hyperlink" Target="http://wiki.bks-tv.ru/wiki/%D0%90%D1%80%D0%BC%D0%B8%D1%8F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iki.bks-tv.ru/wiki/%D0%93%D0%BE%D0%BB%D0%BE%D0%B4" TargetMode="External"/><Relationship Id="rId3" Type="http://schemas.openxmlformats.org/officeDocument/2006/relationships/hyperlink" Target="http://wiki.bks-tv.ru/wiki/%D0%9F%D1%80%D0%BE%D0%B4%D0%BE%D0%B2%D0%BE%D0%BB%D1%8C%D1%81%D1%82%D0%B2%D0%B8%D0%B5" TargetMode="External"/><Relationship Id="rId7" Type="http://schemas.openxmlformats.org/officeDocument/2006/relationships/hyperlink" Target="http://wiki.bks-tv.ru/wiki/1942" TargetMode="External"/><Relationship Id="rId12" Type="http://schemas.openxmlformats.org/officeDocument/2006/relationships/image" Target="../media/image18.jpeg"/><Relationship Id="rId2" Type="http://schemas.openxmlformats.org/officeDocument/2006/relationships/hyperlink" Target="http://wiki.bks-tv.ru/wiki/%D0%A2%D1%80%D0%B0%D0%BD%D1%81%D0%BF%D0%BE%D1%80%D1%8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iki.bks-tv.ru/wiki/%D0%A5%D0%BB%D0%B5%D0%B1" TargetMode="External"/><Relationship Id="rId11" Type="http://schemas.openxmlformats.org/officeDocument/2006/relationships/hyperlink" Target="http://wiki.bks-tv.ru/wiki/%D0%A4%D0%B0%D0%B9%D0%BB:%D0%94%D0%BE%D1%80%D0%BE%D0%B3%D0%B0_%D0%B6%D0%B8%D0%B7%D0%BD%D0%B8.JPG" TargetMode="External"/><Relationship Id="rId5" Type="http://schemas.openxmlformats.org/officeDocument/2006/relationships/hyperlink" Target="http://wiki.bks-tv.ru/wiki/1942_%D0%B3%D0%BE%D0%B4" TargetMode="External"/><Relationship Id="rId10" Type="http://schemas.openxmlformats.org/officeDocument/2006/relationships/hyperlink" Target="http://wiki.bks-tv.ru/wiki/%D0%91%D0%BB%D0%BE%D0%BA%D0%B0%D0%B4%D0%B0" TargetMode="External"/><Relationship Id="rId4" Type="http://schemas.openxmlformats.org/officeDocument/2006/relationships/hyperlink" Target="http://wiki.bks-tv.ru/wiki/%D0%91%D0%BE%D0%B5%D0%BF%D1%80%D0%B8%D0%BF%D0%B0%D1%81%D1%8B" TargetMode="External"/><Relationship Id="rId9" Type="http://schemas.openxmlformats.org/officeDocument/2006/relationships/hyperlink" Target="http://wiki.bks-tv.ru/wiki/%D0%9F%D0%B0%D0%BC%D1%8F%D1%82%D0%BD%D0%B8%D0%B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/index.php?title=%D0%92%D0%B5%D1%80%D1%85%D0%BD%D0%B5%D0%B2%D0%BE%D0%BB%D0%BE%D1%86%D0%BA%D0%B0%D1%8F_%D0%B2%D0%BE%D0%B4%D0%BD%D0%B0%D1%8F_%D1%81%D0%B8%D1%81%D1%82%D0%B5%D0%BC%D0%B0&amp;action=edit&amp;redlink=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u.wikipedia.org/wiki/%D0%9D%D0%BE%D0%B2%D0%B0%D1%8F_%D0%9B%D0%B0%D0%B4%D0%BE%D0%B3%D0%B0" TargetMode="External"/><Relationship Id="rId4" Type="http://schemas.openxmlformats.org/officeDocument/2006/relationships/hyperlink" Target="http://ru.wikipedia.org/wiki/%D0%92%D0%BE%D0%BB%D1%85%D0%BE%D0%B2_(%D0%B3%D0%BE%D1%80%D0%BE%D0%B4)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2_%D1%81%D0%B5%D0%BD%D1%82%D1%8F%D0%B1%D1%80%D1%8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iki.bks-tv.ru/wiki/17_%D0%BD%D0%BE%D1%8F%D0%B1%D1%80%D1%8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iki.bks-tv.ru/wiki/%D0%93%D0%90%D0%97-%D0%90%D0%90" TargetMode="External"/><Relationship Id="rId3" Type="http://schemas.openxmlformats.org/officeDocument/2006/relationships/hyperlink" Target="http://wiki.bks-tv.ru/wiki/20_%D0%BD%D0%BE%D1%8F%D0%B1%D1%80%D1%8F" TargetMode="External"/><Relationship Id="rId7" Type="http://schemas.openxmlformats.org/officeDocument/2006/relationships/hyperlink" Target="http://wiki.bks-tv.ru/wiki/22_%D0%BD%D0%BE%D1%8F%D0%B1%D1%80%D1%8F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iki.bks-tv.ru/wiki/21_%D0%BD%D0%BE%D1%8F%D0%B1%D1%80%D1%8F" TargetMode="External"/><Relationship Id="rId5" Type="http://schemas.openxmlformats.org/officeDocument/2006/relationships/hyperlink" Target="http://wiki.bks-tv.ru/wiki/%D0%9A%D0%BE%D0%B1%D0%BE%D0%BD%D0%B0" TargetMode="External"/><Relationship Id="rId4" Type="http://schemas.openxmlformats.org/officeDocument/2006/relationships/hyperlink" Target="http://wiki.bks-tv.ru/wiki/%D0%9A%D0%BE%D0%BA%D0%BA%D0%BE%D1%80%D0%B5%D0%B2%D0%B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bks-tv.ru/wiki/24_%D0%B0%D0%BF%D1%80%D0%B5%D0%BB%D1%8F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iki.bks-tv.ru/wiki/25_%D0%B4%D0%B5%D0%BA%D0%B0%D0%B1%D1%80%D1%8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bks-tv.ru/wiki/23_%D0%BC%D0%B0%D1%8F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iki.bks-tv.ru/wiki/1942_%D0%B3%D0%BE%D0%B4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iki.bks-tv.ru/w/index.php?title=%D0%9F%D0%BE%D0%BB%D1%8F%D0%BD%D1%8B_(%D0%BF%D0%BB%D0%B0%D1%82%D1%84%D0%BE%D1%80%D0%BC%D0%B0)&amp;action=edit&amp;redlink=1" TargetMode="External"/><Relationship Id="rId3" Type="http://schemas.openxmlformats.org/officeDocument/2006/relationships/hyperlink" Target="http://wiki.bks-tv.ru/wiki/%D0%92%D0%BE%D0%BB%D1%85%D0%BE%D0%B2%D1%81%D0%BA%D0%B0%D1%8F_%D0%93%D0%AD%D0%A1" TargetMode="External"/><Relationship Id="rId7" Type="http://schemas.openxmlformats.org/officeDocument/2006/relationships/hyperlink" Target="http://wiki.bks-tv.ru/wiki/%D0%9E%D0%BF%D0%B5%D1%80%D0%B0%D1%86%D0%B8%D1%8F_%C2%AB%D0%98%D1%81%D0%BA%D1%80%D0%B0%C2%BB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iki.bks-tv.ru/wiki/%D0%A8%D0%BB%D0%B8%D1%81%D1%81%D0%B5%D0%BB%D1%8C%D0%B1%D1%83%D1%80%D0%B3" TargetMode="External"/><Relationship Id="rId11" Type="http://schemas.openxmlformats.org/officeDocument/2006/relationships/hyperlink" Target="http://wiki.bks-tv.ru/wiki/1944_%D0%B3%D0%BE%D0%B4" TargetMode="External"/><Relationship Id="rId5" Type="http://schemas.openxmlformats.org/officeDocument/2006/relationships/hyperlink" Target="http://wiki.bks-tv.ru/wiki/1943_%D0%B3%D0%BE%D0%B4" TargetMode="External"/><Relationship Id="rId10" Type="http://schemas.openxmlformats.org/officeDocument/2006/relationships/hyperlink" Target="http://wiki.bks-tv.ru/wiki/27_%D1%8F%D0%BD%D0%B2%D0%B0%D1%80%D1%8F" TargetMode="External"/><Relationship Id="rId4" Type="http://schemas.openxmlformats.org/officeDocument/2006/relationships/hyperlink" Target="http://wiki.bks-tv.ru/wiki/18_%D1%8F%D0%BD%D0%B2%D0%B0%D1%80%D1%8F" TargetMode="External"/><Relationship Id="rId9" Type="http://schemas.openxmlformats.org/officeDocument/2006/relationships/hyperlink" Target="http://wiki.bks-tv.ru/wiki/%D0%94%D0%BE%D1%80%D0%BE%D0%B3%D0%B0_%D0%9F%D0%BE%D0%B1%D0%B5%D0%B4%D1%8B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bks-tv.ru/wiki/%D0%A4%D0%B8%D0%BD%D0%BB%D1%8F%D0%BD%D0%B4%D1%81%D0%BA%D0%B8%D0%B9_%D0%B2%D0%BE%D0%BA%D0%B7%D0%B0%D0%BB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iki.bks-tv.ru/wiki/1941_%D0%B3%D0%BE%D0%B4" TargetMode="External"/><Relationship Id="rId4" Type="http://schemas.openxmlformats.org/officeDocument/2006/relationships/hyperlink" Target="http://wiki.bks-tv.ru/wiki/%D0%9B%D0%B0%D0%B4%D0%BE%D0%B6%D1%81%D0%BA%D0%BE%D0%B5_%D0%BE%D0%B7%D0%B5%D1%80%D0%B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620689"/>
            <a:ext cx="8458200" cy="93610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Дорога Жизни.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Рисунок 3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518410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868144" y="3699804"/>
            <a:ext cx="2894856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Ученица 11 «б» класса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Плесовских Ольга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857375"/>
            <a:ext cx="4116387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357188" y="214313"/>
            <a:ext cx="850106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Работа водителей на этой дороге была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исключительно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опасной; дорога находилась под постоянным обстрелом и бомбёжкой немецкой артиллерией и авиацией. Тем не менее, каждый день по дороге перевозилось в оба конца примерно 6 000 тонн грузов.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285750" y="2214563"/>
            <a:ext cx="44291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Тем не менее, каждый день по дороге перевозилось в оба конца примерно 6 000 тонн грузов.</a:t>
            </a:r>
          </a:p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Общее количество грузов, перевезённых в Ленинград по Дороге жизни за весь период её действия, составило свыше 1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млн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615 тыс. тонн; за это же время из города было эвакуировано около 1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млн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376 тыс. человек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2" descr="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286000"/>
            <a:ext cx="4818063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285750" y="285750"/>
            <a:ext cx="850106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Летом, с началом навигации, доставка продолжилась силами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hlinkClick r:id="rId3" action="ppaction://hlinkfile" tooltip="Ладожская военная флотилия"/>
              </a:rPr>
              <a:t>Ладожской военной флотилии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.</a:t>
            </a:r>
          </a:p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В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hlinkClick r:id="rId4" action="ppaction://hlinkfile" tooltip="1943 год"/>
              </a:rPr>
              <a:t>1943 году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Дорогу жизни сменила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hlinkClick r:id="rId5" action="ppaction://hlinkfile" tooltip="Дорога Победы"/>
              </a:rPr>
              <a:t>Дорога Победы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 —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hlinkClick r:id="rId6" action="ppaction://hlinkfile" tooltip="Железная дорога"/>
              </a:rPr>
              <a:t>железная дорога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, проложенная в отбитом у фашистских войск узком коридоре от Ленинграда к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hlinkClick r:id="rId7" action="ppaction://hlinkfile" tooltip="Волхов (город)"/>
              </a:rPr>
              <a:t>Волхову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.</a:t>
            </a:r>
          </a:p>
        </p:txBody>
      </p:sp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5357813" y="2786063"/>
            <a:ext cx="3429000" cy="361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Сейчас Дорогой Жизни часто именуют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Рябовское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шоссе в черте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hlinkClick r:id="rId8" action="ppaction://hlinkfile" tooltip="Санкт-Петербург"/>
              </a:rPr>
              <a:t>Санкт-Петербурга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, а во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hlinkClick r:id="rId9" action="ppaction://hlinkfile" tooltip="Всеволожск"/>
              </a:rPr>
              <a:t>Всеволожске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это официальное название шоссе.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0" y="500063"/>
            <a:ext cx="43116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285750" y="642938"/>
            <a:ext cx="40005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Всего на Дороге жизни установлено 7 монументов, 46 памятных столбов вдоль шоссе и 56 столбов вдоль железной дороги. Все эти сооружения входят в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hlinkClick r:id="rId3" action="ppaction://hlinkfile" tooltip="Зелёный пояс Славы"/>
              </a:rPr>
              <a:t>Зелёный пояс Славы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.</a:t>
            </a:r>
          </a:p>
        </p:txBody>
      </p:sp>
      <p:sp>
        <p:nvSpPr>
          <p:cNvPr id="18437" name="Прямоугольник 8"/>
          <p:cNvSpPr>
            <a:spLocks noChangeArrowheads="1"/>
          </p:cNvSpPr>
          <p:nvPr/>
        </p:nvSpPr>
        <p:spPr bwMode="auto">
          <a:xfrm>
            <a:off x="214313" y="5214938"/>
            <a:ext cx="82153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Но была и другая дорога жизни — малая, по льду </a:t>
            </a:r>
            <a:r>
              <a:rPr lang="ru-RU" sz="2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hlinkClick r:id="rId4" tooltip="Финский залив"/>
              </a:rPr>
              <a:t>Финского залива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, выполнявшая туже функцию, что и Ладожская.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 descr="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57188"/>
            <a:ext cx="47625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5357813" y="357188"/>
            <a:ext cx="3786187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В </a:t>
            </a:r>
            <a:r>
              <a:rPr lang="ru-RU" sz="2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hlinkClick r:id="rId3" tooltip="1941"/>
              </a:rPr>
              <a:t>1941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—</a:t>
            </a:r>
            <a:r>
              <a:rPr lang="ru-RU" sz="2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hlinkClick r:id="rId4" tooltip="1944 год"/>
              </a:rPr>
              <a:t>1944 годах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, до снятия блокады </a:t>
            </a:r>
            <a:r>
              <a:rPr lang="ru-RU" sz="2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hlinkClick r:id="rId5" tooltip="Ленинград"/>
              </a:rPr>
              <a:t>Ленинграда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по ней в обе стороны шли и ехали люди. Одни в </a:t>
            </a:r>
            <a:r>
              <a:rPr lang="ru-RU" sz="2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hlinkClick r:id="rId6" tooltip="Ораниенбаум"/>
              </a:rPr>
              <a:t>Ораниенбаум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, чтобы участвовать в обороне </a:t>
            </a:r>
            <a:r>
              <a:rPr lang="ru-RU" sz="2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hlinkClick r:id="rId7" tooltip="Плацдарм"/>
              </a:rPr>
              <a:t>плацдарма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. Другие, чтобы разгрузить осаждённый «пятачок» свободной земли от раненых и больных, старых и малых.</a:t>
            </a:r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428625" y="5214938"/>
            <a:ext cx="8286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nstantia" pitchFamily="18" charset="0"/>
              </a:rPr>
              <a:t>Они собрались, здесь во время отступления из разных районов Ленинградской области, нуждались в лечении, продуктах, тёплом жилье. 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1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7188" y="357188"/>
            <a:ext cx="46672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2875" y="428604"/>
            <a:ext cx="40005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Часть из них затем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осела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 в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  <a:hlinkClick r:id="rId3" tooltip="Лисий Нос"/>
              </a:rPr>
              <a:t>Лисьем Носу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 и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  <a:hlinkClick r:id="rId4" tooltip="Горская"/>
              </a:rPr>
              <a:t>Горской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, а другая отправлялась на Большую землю по Ладожской трассе.</a:t>
            </a:r>
            <a:endParaRPr lang="ru-RU" sz="1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pPr eaLnBrk="0" hangingPunct="0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Начиналась Малая дорога жизни от станции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  <a:hlinkClick r:id="rId5" tooltip="Бронка"/>
              </a:rPr>
              <a:t>Бронка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, что рядом с Ораниенбаумом (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  <a:hlinkClick r:id="rId6" tooltip="Ломоносов"/>
              </a:rPr>
              <a:t>Ломоносов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), по льду через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  <a:hlinkClick r:id="rId7" tooltip="Кронштадт"/>
              </a:rPr>
              <a:t>Кронштадт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 дорога вела к Лисьему Носу и Горской.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285750" y="4000500"/>
            <a:ext cx="8501063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Ораниенбаумский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 плацдарм защищала созданная специально для этого Приморская оперативная группа из частей морской пехоты,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  <a:hlinkClick r:id="rId8" tooltip="Гарнизон"/>
              </a:rPr>
              <a:t>гарнизонов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  <a:hlinkClick r:id="rId9" tooltip="Остров"/>
              </a:rPr>
              <a:t>островов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 Выборгского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  <a:hlinkClick r:id="rId10" tooltip="Залив"/>
              </a:rPr>
              <a:t>залива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  <a:hlinkClick r:id="rId11" tooltip="Гогланд"/>
              </a:rPr>
              <a:t>Гогландского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 сектора и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  <a:hlinkClick r:id="rId12" tooltip="Полуостров"/>
              </a:rPr>
              <a:t>полуострова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  <a:hlinkClick r:id="rId13" tooltip="Ханко"/>
              </a:rPr>
              <a:t>Ханко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. Части 8-й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  <a:hlinkClick r:id="rId14" tooltip="Армия"/>
              </a:rPr>
              <a:t>армии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 в количестве 6 стрелковых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  <a:hlinkClick r:id="rId15" tooltip="Дивизия"/>
              </a:rPr>
              <a:t>дивизий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, до этого оборонявшие «пятачок», были переправлены по Малой дороге жизни в Ленинград для усиления его защиты.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3"/>
          <p:cNvSpPr>
            <a:spLocks noChangeArrowheads="1"/>
          </p:cNvSpPr>
          <p:nvPr/>
        </p:nvSpPr>
        <p:spPr bwMode="auto">
          <a:xfrm>
            <a:off x="428625" y="285750"/>
            <a:ext cx="83581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По этой 37-километровой магистрали в дни блокады доставлялись разными видами </a:t>
            </a:r>
            <a:r>
              <a:rPr lang="ru-RU" sz="2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hlinkClick r:id="rId2" tooltip="Транспорт"/>
              </a:rPr>
              <a:t>транспорта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в Ораниенбаум </a:t>
            </a:r>
            <a:r>
              <a:rPr lang="ru-RU" sz="2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hlinkClick r:id="rId3" tooltip="Продовольствие"/>
              </a:rPr>
              <a:t>продовольствие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, </a:t>
            </a:r>
            <a:r>
              <a:rPr lang="ru-RU" sz="2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hlinkClick r:id="rId4" tooltip="Боеприпасы"/>
              </a:rPr>
              <a:t>боеприпасы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и многие другие грузы. Благодаря этому уже в январе </a:t>
            </a:r>
            <a:r>
              <a:rPr lang="ru-RU" sz="2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hlinkClick r:id="rId5" tooltip="1942 год"/>
              </a:rPr>
              <a:t>1942 года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паёк осаждённых пополнился первой прибавкой </a:t>
            </a:r>
            <a:r>
              <a:rPr lang="ru-RU" sz="2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hlinkClick r:id="rId6" tooltip="Хлеб"/>
              </a:rPr>
              <a:t>хлеба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. Тем не менее, в 1941—</a:t>
            </a:r>
            <a:r>
              <a:rPr lang="ru-RU" sz="2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hlinkClick r:id="rId7" tooltip="1942"/>
              </a:rPr>
              <a:t>1942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 г.г., от </a:t>
            </a:r>
            <a:r>
              <a:rPr lang="ru-RU" sz="2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hlinkClick r:id="rId8" tooltip="Голод"/>
              </a:rPr>
              <a:t>голода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здесь погибло около 5000 человек. </a:t>
            </a: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5500688" y="3000375"/>
            <a:ext cx="3357562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В Кронштадте есть 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  <a:hlinkClick r:id="rId9" tooltip="Памятник"/>
              </a:rPr>
              <a:t>памятник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, который свидетельствует о роли ледовой Малой дороги жизни в освобождении Ленинграда от 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  <a:hlinkClick r:id="rId10" tooltip="Блокада"/>
              </a:rPr>
              <a:t>блокады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pic>
        <p:nvPicPr>
          <p:cNvPr id="21508" name="Рисунок 5" descr="http://upload.wiki.bks-tv.ru/wikipedia/ru/thumb/2/27/%D0%94%D0%BE%D1%80%D0%BE%D0%B3%D0%B0_%D0%B6%D0%B8%D0%B7%D0%BD%D0%B8.JPG/220px-%D0%94%D0%BE%D1%80%D0%BE%D0%B3%D0%B0_%D0%B6%D0%B8%D0%B7%D0%BD%D0%B8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1500" y="3143250"/>
            <a:ext cx="4643438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357188"/>
            <a:ext cx="364648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2" descr="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071813"/>
            <a:ext cx="3786187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625" y="571500"/>
            <a:ext cx="4572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 err="1">
                <a:latin typeface="+mn-lt"/>
                <a:cs typeface="+mn-cs"/>
              </a:rPr>
              <a:t>Доро́га</a:t>
            </a:r>
            <a:r>
              <a:rPr lang="ru-RU" sz="2400" b="1" u="sng" dirty="0">
                <a:latin typeface="+mn-lt"/>
                <a:cs typeface="+mn-cs"/>
              </a:rPr>
              <a:t> </a:t>
            </a:r>
            <a:r>
              <a:rPr lang="ru-RU" sz="2400" b="1" u="sng" dirty="0" err="1">
                <a:latin typeface="+mn-lt"/>
                <a:cs typeface="+mn-cs"/>
              </a:rPr>
              <a:t>жи́зни</a:t>
            </a:r>
            <a:r>
              <a:rPr lang="ru-RU" sz="2400" dirty="0">
                <a:latin typeface="+mn-lt"/>
                <a:cs typeface="+mn-cs"/>
              </a:rPr>
              <a:t> — во время </a:t>
            </a:r>
            <a:r>
              <a:rPr lang="ru-RU" sz="2400" u="sng" dirty="0">
                <a:latin typeface="+mn-lt"/>
                <a:cs typeface="+mn-cs"/>
              </a:rPr>
              <a:t>Великой Отечественной </a:t>
            </a:r>
            <a:r>
              <a:rPr lang="ru-RU" sz="2400" u="sng" dirty="0" smtClean="0">
                <a:latin typeface="+mn-lt"/>
                <a:cs typeface="+mn-cs"/>
              </a:rPr>
              <a:t>войн</a:t>
            </a:r>
            <a:r>
              <a:rPr lang="ru-RU" sz="2400" u="sng" dirty="0">
                <a:latin typeface="+mn-lt"/>
                <a:cs typeface="+mn-cs"/>
              </a:rPr>
              <a:t>ы</a:t>
            </a:r>
            <a:r>
              <a:rPr lang="ru-RU" sz="2400" u="sng" dirty="0" smtClean="0">
                <a:latin typeface="+mn-lt"/>
                <a:cs typeface="+mn-cs"/>
              </a:rPr>
              <a:t> </a:t>
            </a:r>
            <a:r>
              <a:rPr lang="ru-RU" sz="2400" dirty="0">
                <a:latin typeface="+mn-lt"/>
                <a:cs typeface="+mn-cs"/>
              </a:rPr>
              <a:t>единственная транспортная магистраль через </a:t>
            </a:r>
            <a:r>
              <a:rPr lang="ru-RU" sz="2400" u="sng" dirty="0">
                <a:latin typeface="+mn-lt"/>
                <a:cs typeface="+mn-cs"/>
              </a:rPr>
              <a:t>Ладожское </a:t>
            </a:r>
            <a:r>
              <a:rPr lang="ru-RU" sz="2400" u="sng" dirty="0" smtClean="0">
                <a:latin typeface="+mn-lt"/>
                <a:cs typeface="+mn-cs"/>
              </a:rPr>
              <a:t>озер</a:t>
            </a:r>
            <a:r>
              <a:rPr lang="en-US" sz="2400" u="sng" dirty="0">
                <a:latin typeface="+mn-lt"/>
                <a:cs typeface="+mn-cs"/>
              </a:rPr>
              <a:t>o</a:t>
            </a:r>
            <a:r>
              <a:rPr lang="ru-RU" sz="2400" dirty="0" smtClean="0">
                <a:latin typeface="+mn-lt"/>
                <a:cs typeface="+mn-cs"/>
              </a:rPr>
              <a:t>. </a:t>
            </a:r>
            <a:r>
              <a:rPr lang="ru-RU" sz="2400" dirty="0">
                <a:latin typeface="+mn-lt"/>
                <a:cs typeface="+mn-cs"/>
              </a:rPr>
              <a:t>В периоды навигации — по воде, зимой — по льду.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57688" y="3357563"/>
            <a:ext cx="4572000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Ленинградская блокада была установлена </a:t>
            </a:r>
            <a:r>
              <a:rPr lang="ru-RU" sz="2000" u="sng" dirty="0">
                <a:latin typeface="+mn-lt"/>
                <a:cs typeface="+mn-cs"/>
              </a:rPr>
              <a:t>8 сентября 1941 года</a:t>
            </a:r>
            <a:r>
              <a:rPr lang="ru-RU" sz="2000" dirty="0">
                <a:latin typeface="+mn-lt"/>
                <a:cs typeface="+mn-cs"/>
              </a:rPr>
              <a:t>, когда фашистскими войсками был захвачен </a:t>
            </a:r>
            <a:r>
              <a:rPr lang="ru-RU" sz="2000" u="sng" dirty="0">
                <a:latin typeface="+mn-lt"/>
                <a:cs typeface="+mn-cs"/>
              </a:rPr>
              <a:t>Шлиссельбург</a:t>
            </a:r>
            <a:r>
              <a:rPr lang="ru-RU" sz="2000" dirty="0">
                <a:latin typeface="+mn-lt"/>
                <a:cs typeface="+mn-cs"/>
              </a:rPr>
              <a:t>. Это был последний сухопутный маршрут, который вёл из Ленинграда на </a:t>
            </a:r>
            <a:r>
              <a:rPr lang="ru-RU" sz="2000" u="sng" dirty="0">
                <a:latin typeface="+mn-lt"/>
                <a:cs typeface="+mn-cs"/>
              </a:rPr>
              <a:t>Большую землю</a:t>
            </a:r>
            <a:r>
              <a:rPr lang="ru-RU" sz="2000" dirty="0">
                <a:latin typeface="+mn-lt"/>
                <a:cs typeface="+mn-cs"/>
              </a:rPr>
              <a:t>. В качестве последней надежды на снабжение осаждённого города осталась </a:t>
            </a:r>
            <a:r>
              <a:rPr lang="ru-RU" sz="2000" u="sng" dirty="0">
                <a:latin typeface="+mn-lt"/>
                <a:cs typeface="+mn-cs"/>
              </a:rPr>
              <a:t>Ладога</a:t>
            </a:r>
            <a:r>
              <a:rPr lang="ru-RU" sz="2000" dirty="0">
                <a:latin typeface="+mn-lt"/>
                <a:cs typeface="+mn-cs"/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714375"/>
            <a:ext cx="4856163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214313" y="142875"/>
            <a:ext cx="371475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Ладожское озеро имеет тяжёлый нрав, и с момента основания Санкт-Петербурга строились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hlinkClick r:id="rId3" action="ppaction://hlinkfile" tooltip="Верхневолоцкая водная система (страница отсутствует)"/>
              </a:rPr>
              <a:t>обходные водные пути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для обхода озера при перевозке. На берегах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Ладоги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не было ни пристаней, ни пирсов. Но уже в сентябре началась первая навигация по Ладожскому озеру.</a:t>
            </a:r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3929063" y="4286250"/>
            <a:ext cx="457200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С большой земли грузы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доставлялись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сначала в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hlinkClick r:id="rId4" action="ppaction://hlinkfile" tooltip="Волхов (город)"/>
              </a:rPr>
              <a:t>Волхов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, оттуда — в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hlinkClick r:id="rId5" action="ppaction://hlinkfile" tooltip="Новая Ладога"/>
              </a:rPr>
              <a:t>Новую Ладогу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, а затем водным путём на западный берег к маяку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Осиновец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3500438"/>
            <a:ext cx="721518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285750" y="214313"/>
            <a:ext cx="84296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hlinkClick r:id="rId3" action="ppaction://hlinkfile" tooltip="12 сентября"/>
              </a:rPr>
              <a:t>12 сентября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сюда первыми прибыли две баржи, гружёные 626 т зерна и 116 т муки. Именно эта дата и считается началом Дороги жизни. Всего до конца навигации 1941 года в осаждённый город водным путём было доставлено 60 тыс. т. различных грузов, в том числе 45 тыс. т. продовольствия и эвакуировано около 33 500 ленинградцев.</a:t>
            </a: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285750" y="3000375"/>
            <a:ext cx="8429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hlinkClick r:id="rId4" action="ppaction://hlinkfile" tooltip="17 ноября"/>
              </a:rPr>
              <a:t>17 ноября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двумя группами была проведена разведка трассы по льду. 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5715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6000750" y="285750"/>
            <a:ext cx="292893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hlinkClick r:id="rId3" action="ppaction://hlinkfile" tooltip="20 ноября"/>
              </a:rPr>
              <a:t>20 ноября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по ледовой Дороге жизни с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Вагановского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спуска у деревни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hlinkClick r:id="rId4" action="ppaction://hlinkfile" tooltip="Коккорево"/>
              </a:rPr>
              <a:t>Коккорево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отправился первый конный обоз из 350 саней, возглавленный старшим лейтенантом М. C. 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Муровым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.</a:t>
            </a:r>
          </a:p>
        </p:txBody>
      </p:sp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285750" y="4143375"/>
            <a:ext cx="82867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По прибытии в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hlinkClick r:id="rId5" action="ppaction://hlinkfile" tooltip="Кобона"/>
              </a:rPr>
              <a:t>Кобону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на сани было погружено 63 т муки. Утром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hlinkClick r:id="rId6" action="ppaction://hlinkfile" tooltip="21 ноября"/>
              </a:rPr>
              <a:t>21 ноября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обоз прибыл на мыс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Осиновец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.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hlinkClick r:id="rId7" action="ppaction://hlinkfile" tooltip="22 ноября"/>
              </a:rPr>
              <a:t>22 ноября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в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Кобону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за продовольствием отправилась первая колонна из 60 автомашин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hlinkClick r:id="rId8" action="ppaction://hlinkfile" tooltip="ГАЗ-АА"/>
              </a:rPr>
              <a:t>ГАЗ-АА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(более известные как «полуторки») под командованием капитана В. А. 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Порчунова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2" descr="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85750"/>
            <a:ext cx="42291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214313" y="214313"/>
            <a:ext cx="4429125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Всего в первую блокадную зиму ледовая дорога работала до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hlinkClick r:id="rId3" action="ppaction://hlinkfile" tooltip="24 апреля"/>
              </a:rPr>
              <a:t>24 апреля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(152 дня). За это время было перевезено 361 109 т. различных грузов, в том числе 262 419 т. продовольствия. Из города было эвакуировано более 550 тыс. ленинградцев и более 35 тыс. раненых. Благодаря этим перевозкам нормы выдачи хлеба были увеличены с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hlinkClick r:id="rId4" action="ppaction://hlinkfile" tooltip="25 декабря"/>
              </a:rPr>
              <a:t>25 декабря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: рабочим и инженерно-техническим работникам на 100 грамм, а служащим, иждивенцам и детям на 75 грамм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500438"/>
            <a:ext cx="835818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285750" y="142875"/>
            <a:ext cx="86439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Вторая навигация по Ладоге началась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hlinkClick r:id="rId3" action="ppaction://hlinkfile" tooltip="23 мая"/>
              </a:rPr>
              <a:t>23 мая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hlinkClick r:id="rId4" action="ppaction://hlinkfile" tooltip="1942 год"/>
              </a:rPr>
              <a:t>1942 года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, за время действия которой было перевезено в обоих направлениях 1 099 500 т. различных грузов, из них в блокадный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Лениград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 — более 790 тыс. т, включая 353 тыс. т продовольствия. Из города на Большую землю было вывезено около 540 тыс. человек, в том числе более 448 тыс. эвакуированных жителей. Также для пополнения Ленинградского фронта было переброшено около 290 тыс. солдат и офицеров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13" y="285750"/>
            <a:ext cx="51943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285750" y="285750"/>
            <a:ext cx="3357563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В 1942 году по дну Ладожского озера был проложены трубопровод для снабжения горючим и кабель, по которому в Ленинград шла электроэнергия с частично восстановленной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hlinkClick r:id="rId3" action="ppaction://hlinkfile" tooltip="Волховская ГЭС"/>
              </a:rPr>
              <a:t>Волховской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hlinkClick r:id="rId3" action="ppaction://hlinkfile" tooltip="Волховская ГЭС"/>
              </a:rPr>
              <a:t>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357188" y="4429125"/>
            <a:ext cx="85010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hlinkClick r:id="rId4" action="ppaction://hlinkfile" tooltip="18 января"/>
              </a:rPr>
              <a:t>18 января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hlinkClick r:id="rId5" action="ppaction://hlinkfile" tooltip="1943 год"/>
              </a:rPr>
              <a:t>1943 года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со взятием советскими войсками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hlinkClick r:id="rId6" action="ppaction://hlinkfile" tooltip="Шлиссельбург"/>
              </a:rPr>
              <a:t>Шлиссельбурга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Ленинградская блокада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hlinkClick r:id="rId7" action="ppaction://hlinkfile" tooltip="Операция «Искра»"/>
              </a:rPr>
              <a:t>была прорвана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. По южному побережью Ладожского озера была проложена железная дорога до станции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hlinkClick r:id="rId8" action="ppaction://hlinkfile" tooltip="Поляны (платформа) (страница отсутствует)"/>
              </a:rPr>
              <a:t>Поляны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, названая впоследствии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hlinkClick r:id="rId9" action="ppaction://hlinkfile" tooltip="Дорога Победы"/>
              </a:rPr>
              <a:t>Дорогой Победы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. Но Ладожская коммуникация также продолжала действовать вплоть до окончательного снятия блокады Ленинграда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hlinkClick r:id="rId10" action="ppaction://hlinkfile" tooltip="27 января"/>
              </a:rPr>
              <a:t>27 января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hlinkClick r:id="rId11" action="ppaction://hlinkfile" tooltip="1944 год"/>
              </a:rPr>
              <a:t>1944 года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.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214563"/>
            <a:ext cx="4929187" cy="428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428625" y="285750"/>
            <a:ext cx="850106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Дорога жизни включала сухопутный участок по железной дороге от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hlinkClick r:id="rId3" action="ppaction://hlinkfile" tooltip="Финляндский вокзал"/>
              </a:rPr>
              <a:t>Финляндского вокзала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с выходом к берегу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hlinkClick r:id="rId4" action="ppaction://hlinkfile" tooltip="Ладожское озеро"/>
              </a:rPr>
              <a:t>Ладожского озера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, где были построены пирсы. Далее Дорога жизни проходила по льду Ладожского озера на расстоянии 20−25 км от занятого противником берега.</a:t>
            </a:r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5214938" y="2214563"/>
            <a:ext cx="37147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Поверхность озера покрылась льдом в первой половине ноября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hlinkClick r:id="rId5" action="ppaction://hlinkfile" tooltip="1941 год"/>
              </a:rPr>
              <a:t>1941 года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, после чего была вновь восстановлена связь блокированного города с «большой землёй».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133</TotalTime>
  <Words>671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Дорога Жизни.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345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Дорога Жизни.</dc:title>
  <dc:creator>PK-02</dc:creator>
  <cp:lastModifiedBy>Елена</cp:lastModifiedBy>
  <cp:revision>21</cp:revision>
  <dcterms:created xsi:type="dcterms:W3CDTF">2010-04-01T06:33:02Z</dcterms:created>
  <dcterms:modified xsi:type="dcterms:W3CDTF">2014-01-24T08:39:07Z</dcterms:modified>
</cp:coreProperties>
</file>